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280" r:id="rId3"/>
    <p:sldId id="324" r:id="rId4"/>
    <p:sldId id="278" r:id="rId5"/>
    <p:sldId id="300" r:id="rId6"/>
    <p:sldId id="293" r:id="rId7"/>
    <p:sldId id="297" r:id="rId8"/>
    <p:sldId id="299" r:id="rId9"/>
    <p:sldId id="318" r:id="rId10"/>
    <p:sldId id="320" r:id="rId11"/>
    <p:sldId id="321" r:id="rId12"/>
    <p:sldId id="322" r:id="rId13"/>
    <p:sldId id="323" r:id="rId14"/>
    <p:sldId id="319" r:id="rId15"/>
    <p:sldId id="288" r:id="rId16"/>
    <p:sldId id="283" r:id="rId17"/>
    <p:sldId id="284" r:id="rId18"/>
    <p:sldId id="285" r:id="rId19"/>
    <p:sldId id="286" r:id="rId20"/>
    <p:sldId id="290" r:id="rId21"/>
    <p:sldId id="301" r:id="rId22"/>
    <p:sldId id="302" r:id="rId23"/>
    <p:sldId id="303" r:id="rId24"/>
    <p:sldId id="308" r:id="rId25"/>
    <p:sldId id="304" r:id="rId26"/>
    <p:sldId id="306" r:id="rId27"/>
    <p:sldId id="310" r:id="rId28"/>
    <p:sldId id="309" r:id="rId29"/>
    <p:sldId id="311" r:id="rId30"/>
    <p:sldId id="312" r:id="rId31"/>
    <p:sldId id="289" r:id="rId32"/>
  </p:sldIdLst>
  <p:sldSz cx="9144000" cy="6858000" type="screen4x3"/>
  <p:notesSz cx="6797675" cy="9926638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Orellana" initials="MO" lastIdx="6" clrIdx="0">
    <p:extLst>
      <p:ext uri="{19B8F6BF-5375-455C-9EA6-DF929625EA0E}">
        <p15:presenceInfo xmlns:p15="http://schemas.microsoft.com/office/powerpoint/2012/main" userId="S-1-5-21-1289931339-967022595-3886947643-1165" providerId="AD"/>
      </p:ext>
    </p:extLst>
  </p:cmAuthor>
  <p:cmAuthor id="2" name="Giannina Reyes G." initials="GRG" lastIdx="10" clrIdx="1">
    <p:extLst>
      <p:ext uri="{19B8F6BF-5375-455C-9EA6-DF929625EA0E}">
        <p15:presenceInfo xmlns:p15="http://schemas.microsoft.com/office/powerpoint/2012/main" userId="S-1-5-21-1289931339-967022595-3886947643-38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DEF"/>
    <a:srgbClr val="FFFFFF"/>
    <a:srgbClr val="29C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33573" autoAdjust="0"/>
  </p:normalViewPr>
  <p:slideViewPr>
    <p:cSldViewPr snapToGrid="0">
      <p:cViewPr varScale="1">
        <p:scale>
          <a:sx n="21" d="100"/>
          <a:sy n="21" d="100"/>
        </p:scale>
        <p:origin x="1818" y="30"/>
      </p:cViewPr>
      <p:guideLst/>
    </p:cSldViewPr>
  </p:slideViewPr>
  <p:outlineViewPr>
    <p:cViewPr>
      <p:scale>
        <a:sx n="33" d="100"/>
        <a:sy n="33" d="100"/>
      </p:scale>
      <p:origin x="0" y="-575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08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4E88B-7796-47E1-B20D-68327BC8855F}" type="datetimeFigureOut">
              <a:rPr lang="es-CL" smtClean="0"/>
              <a:t>27-10-2016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04358-97C5-423D-B8E5-AF16A70284D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036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F2D09-7EFB-4717-A8C5-BBE9B5218F99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202DB-B683-43D2-BFE2-9E1B41D4E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695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 I would like to present the product</a:t>
            </a:r>
            <a:r>
              <a:rPr lang="en-US" baseline="0" dirty="0" smtClean="0"/>
              <a:t> of almost 2 years of research, focused on the assessment of physical learning environments.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98089-840F-4D8E-8B23-5E7EE09907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2523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En cuanto a los resultados “agrupados” de todos los programas (Figura 5) es posible ver que hay una clara predominancia de menciones a las Estrategias/modelos pedagógicos para la enseñanza de las ciencias (=121) y a Naturaleza de las Ciencias (=103), con una presencia media de referencias a Aprendizaje de las Ciencias por parte de los niños (=76) y una menor referencia a Rol del Educador en la enseñanza (=28), Evaluación de los aprendizajes (=24) y Rol del niño en el aprendizaje de las Ciencias (=18).</a:t>
            </a:r>
          </a:p>
          <a:p>
            <a:r>
              <a:rPr lang="es-CL" dirty="0"/>
              <a:t> </a:t>
            </a:r>
          </a:p>
          <a:p>
            <a:r>
              <a:rPr lang="es-CL" dirty="0" smtClean="0"/>
              <a:t>En </a:t>
            </a:r>
            <a:r>
              <a:rPr lang="es-CL" dirty="0"/>
              <a:t>cuanto a la concentración dentro de la estructura de los programas, es posible afirmar que esta es altamente significativa en el apartado de contenidos del curso (=155), con una presencia media en la descripción del curso (=74) y menor presencia en los objetivos generales (= 46), objetivos específicos (= 41) y evaluación (= 39), finalmente, en el apartado en que hay una menor concentración de menciones es en la metodología (=15</a:t>
            </a:r>
            <a:r>
              <a:rPr lang="es-CL" dirty="0" smtClean="0"/>
              <a:t>).</a:t>
            </a:r>
          </a:p>
          <a:p>
            <a:endParaRPr lang="es-C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poner en relación ambos elementos (gráfico 9), es posible observar que la mayor concentración de menciones se refieren a Naturaleza de las Ciencias y aprendizaje de las Ciencias en los párvulos, ambos en el apartado de contenidos de los programas.</a:t>
            </a:r>
          </a:p>
          <a:p>
            <a:r>
              <a:rPr lang="es-CL" dirty="0" smtClean="0"/>
              <a:t> </a:t>
            </a: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resumen, los programas de estudio de las asignaturas vinculadas a la enseñanza de la ciencia, distan en su estructura, lo que hace complejo su análisis por cada uno de sus componentes.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Aún, así se encontró que las categorías más repetidas son aquellas vinculadas con la naturaleza de la ciencia, y las estrategias y/o modelos didácticos de la enseñanza de la ciencia. 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categoría menos presente en todos los componentes de los programas analizados es aquella relacionada con el rol del niño en el aprendizaje de las ciencias.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Sería necesario hacer un análisis más profundo de la coherencia entre el perfil de egreso de cada una de las carreras y aquello declarado en el programa. </a:t>
            </a:r>
            <a:r>
              <a:rPr lang="es-CL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También podría reportar información, un análisis profundo acerca de cómo se llevan a cabo estos elementos declarados en cada uno de los programas.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0005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En cuanto a los resultados “agrupados” de todos los programas (Figura 5) es posible ver que hay una clara predominancia de menciones a las Estrategias/modelos pedagógicos para la enseñanza de las ciencias (=121) y a Naturaleza de las Ciencias (=103), con una presencia media de referencias a Aprendizaje de las Ciencias por parte de los niños (=76) y una menor referencia a Rol del Educador en la enseñanza (=28), Evaluación de los aprendizajes (=24) y Rol del niño en el aprendizaje de las Ciencias (=18).</a:t>
            </a:r>
          </a:p>
          <a:p>
            <a:r>
              <a:rPr lang="es-CL" dirty="0"/>
              <a:t> </a:t>
            </a:r>
          </a:p>
          <a:p>
            <a:r>
              <a:rPr lang="es-CL" dirty="0" smtClean="0"/>
              <a:t>En </a:t>
            </a:r>
            <a:r>
              <a:rPr lang="es-CL" dirty="0"/>
              <a:t>cuanto a la concentración dentro de la estructura de los programas, es posible afirmar que esta es altamente significativa en el apartado de contenidos del curso (=155), con una presencia media en la descripción del curso (=74) y menor presencia en los objetivos generales (= 46), objetivos específicos (= 41) y evaluación (= 39), finalmente, en el apartado en que hay una menor concentración de menciones es en la metodología (=15</a:t>
            </a:r>
            <a:r>
              <a:rPr lang="es-CL" dirty="0" smtClean="0"/>
              <a:t>).</a:t>
            </a:r>
          </a:p>
          <a:p>
            <a:endParaRPr lang="es-C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poner en relación ambos elementos (gráfico 9), es posible observar que la mayor concentración de menciones se refieren a Naturaleza de las Ciencias y aprendizaje de las Ciencias en los párvulos, ambos en el apartado de contenidos de los programas.</a:t>
            </a:r>
          </a:p>
          <a:p>
            <a:r>
              <a:rPr lang="es-CL" dirty="0" smtClean="0"/>
              <a:t> </a:t>
            </a: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resumen, los programas de estudio de las asignaturas vinculadas a la enseñanza de la ciencia, distan en su estructura, lo que hace complejo su análisis por cada uno de sus componentes.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Aún, así se encontró que las categorías más repetidas son aquellas vinculadas con la naturaleza de la ciencia, y las estrategias y/o modelos didácticos de la enseñanza de la ciencia. 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categoría menos presente en todos los componentes de los programas analizados es aquella relacionada con el rol del niño en el aprendizaje de las ciencias.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Sería necesario hacer un análisis más profundo de la coherencia entre el perfil de egreso de cada una de las carreras y aquello declarado en el programa. </a:t>
            </a:r>
            <a:r>
              <a:rPr lang="es-CL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También podría reportar información, un análisis profundo acerca de cómo se llevan a cabo estos elementos declarados en cada uno de los programas.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0816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En cuanto a los resultados “agrupados” de todos los programas (Figura 5) es posible ver que hay una clara predominancia de menciones a las Estrategias/modelos pedagógicos para la enseñanza de las ciencias (=121) y a Naturaleza de las Ciencias (=103), con una presencia media de referencias a Aprendizaje de las Ciencias por parte de los niños (=76) y una menor referencia a Rol del Educador en la enseñanza (=28), Evaluación de los aprendizajes (=24) y Rol del niño en el aprendizaje de las Ciencias (=18).</a:t>
            </a:r>
          </a:p>
          <a:p>
            <a:r>
              <a:rPr lang="es-CL" dirty="0"/>
              <a:t> </a:t>
            </a:r>
          </a:p>
          <a:p>
            <a:r>
              <a:rPr lang="es-CL" dirty="0" smtClean="0"/>
              <a:t>En </a:t>
            </a:r>
            <a:r>
              <a:rPr lang="es-CL" dirty="0"/>
              <a:t>cuanto a la concentración dentro de la estructura de los programas, es posible afirmar que esta es altamente significativa en el apartado de contenidos del curso (=155), con una presencia media en la descripción del curso (=74) y menor presencia en los objetivos generales (= 46), objetivos específicos (= 41) y evaluación (= 39), finalmente, en el apartado en que hay una menor concentración de menciones es en la metodología (=15</a:t>
            </a:r>
            <a:r>
              <a:rPr lang="es-CL" dirty="0" smtClean="0"/>
              <a:t>).</a:t>
            </a:r>
          </a:p>
          <a:p>
            <a:endParaRPr lang="es-C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poner en relación ambos elementos (gráfico 9), es posible observar que la mayor concentración de menciones se refieren a Naturaleza de las Ciencias y aprendizaje de las Ciencias en los párvulos, ambos en el apartado de contenidos de los programas.</a:t>
            </a:r>
          </a:p>
          <a:p>
            <a:r>
              <a:rPr lang="es-CL" dirty="0" smtClean="0"/>
              <a:t> </a:t>
            </a: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resumen, los programas de estudio de las asignaturas vinculadas a la enseñanza de la ciencia, distan en su estructura, lo que hace complejo su análisis por cada uno de sus componentes.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Aún, así se encontró que las categorías más repetidas son aquellas vinculadas con la naturaleza de la ciencia, y las estrategias y/o modelos didácticos de la enseñanza de la ciencia. 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categoría menos presente en todos los componentes de los programas analizados es aquella relacionada con el rol del niño en el aprendizaje de las ciencias.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Sería necesario hacer un análisis más profundo de la coherencia entre el perfil de egreso de cada una de las carreras y aquello declarado en el programa. </a:t>
            </a:r>
            <a:r>
              <a:rPr lang="es-CL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También podría reportar información, un análisis profundo acerca de cómo se llevan a cabo estos elementos declarados en cada uno de los programas.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736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 I would like to present the product</a:t>
            </a:r>
            <a:r>
              <a:rPr lang="en-US" baseline="0" dirty="0" smtClean="0"/>
              <a:t> of almost 2 years of research, focused on the assessment of physical learning environments.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98089-840F-4D8E-8B23-5E7EE099070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8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MX" altLang="es-CL" smtClean="0">
                <a:cs typeface="Arial" panose="020B0604020202020204" pitchFamily="34" charset="0"/>
              </a:rPr>
              <a:t>Introducción y Contexto</a:t>
            </a:r>
          </a:p>
        </p:txBody>
      </p:sp>
      <p:sp>
        <p:nvSpPr>
          <p:cNvPr id="112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511C1AC-3AAF-48B1-8422-1BE3F9023BB3}" type="slidenum">
              <a:rPr lang="es-MX" altLang="es-CL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MX" altLang="es-CL" smtClean="0">
              <a:cs typeface="Arial" panose="020B0604020202020204" pitchFamily="34" charset="0"/>
            </a:endParaRPr>
          </a:p>
        </p:txBody>
      </p:sp>
      <p:sp>
        <p:nvSpPr>
          <p:cNvPr id="11268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FD02AF-245B-48A0-91B8-EB9DCCCB1AEB}" type="slidenum">
              <a:rPr lang="es-MX" altLang="es-CL"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MX" altLang="es-CL">
              <a:cs typeface="Arial" panose="020B0604020202020204" pitchFamily="34" charset="0"/>
            </a:endParaRPr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69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 I would like to present the product</a:t>
            </a:r>
            <a:r>
              <a:rPr lang="en-US" baseline="0" dirty="0" smtClean="0"/>
              <a:t> of almost 2 years of research, focused on the assessment of physical learning environments.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98089-840F-4D8E-8B23-5E7EE09907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67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 I would like to present the product</a:t>
            </a:r>
            <a:r>
              <a:rPr lang="en-US" baseline="0" dirty="0" smtClean="0"/>
              <a:t> of almost 2 years of research, focused on the assessment of physical learning environments.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98089-840F-4D8E-8B23-5E7EE09907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24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941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17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2388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6325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8591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En cuanto a los resultados “agrupados” de todos los programas (Figura 5) es posible ver que hay una clara predominancia de menciones a las Estrategias/modelos pedagógicos para la enseñanza de las ciencias (=121) y a Naturaleza de las Ciencias (=103), con una presencia media de referencias a Aprendizaje de las Ciencias por parte de los niños (=76) y una menor referencia a Rol del Educador en la enseñanza (=28), Evaluación de los aprendizajes (=24) y Rol del niño en el aprendizaje de las Ciencias (=18).</a:t>
            </a:r>
          </a:p>
          <a:p>
            <a:r>
              <a:rPr lang="es-CL" dirty="0" smtClean="0"/>
              <a:t> </a:t>
            </a:r>
          </a:p>
          <a:p>
            <a:r>
              <a:rPr lang="es-CL" dirty="0" smtClean="0"/>
              <a:t>En cuanto a la concentración dentro de la estructura de los programas, es posible afirmar que esta es altamente significativa en el apartado de contenidos del curso (=155), con una presencia media en la descripción del curso (=74) y menor presencia en los objetivos generales (= 46), objetivos específicos (= 41) y evaluación (= 39), finalmente, en el apartado en que hay una menor concentración de menciones es en la metodología (=15).</a:t>
            </a:r>
          </a:p>
          <a:p>
            <a:endParaRPr lang="es-C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poner en relación ambos elementos (gráfico 9), es posible observar que la mayor concentración de menciones se refieren a Naturaleza de las Ciencias y aprendizaje de las Ciencias en los párvulos, ambos en el apartado de contenidos de los programas.</a:t>
            </a:r>
          </a:p>
          <a:p>
            <a:r>
              <a:rPr lang="es-CL" dirty="0" smtClean="0"/>
              <a:t> </a:t>
            </a:r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resumen, los programas de estudio de las asignaturas vinculadas a la enseñanza de la ciencia, distan en su estructura, lo que hace complejo su análisis por cada uno de sus componentes.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Aún, así se encontró que las categorías más repetidas son aquellas vinculadas con la naturaleza de la ciencia, y las estrategias y/o modelos didácticos de la enseñanza de la ciencia. 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categoría menos presente en todos los componentes de los programas analizados es aquella relacionada con el rol del niño en el aprendizaje de las ciencias.</a:t>
            </a:r>
          </a:p>
          <a:p>
            <a:r>
              <a:rPr lang="es-C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Sería necesario hacer un análisis más profundo de la coherencia entre el perfil de egreso de cada una de las carreras y aquello declarado en el programa. También podría reportar información, un análisis profundo acerca de cómo se llevan a cabo estos elementos declarados en cada uno de los programas.</a:t>
            </a:r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202DB-B683-43D2-BFE2-9E1B41D4ED2E}" type="slidenum">
              <a:rPr lang="es-CL" smtClean="0"/>
              <a:t>25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5842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797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4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8512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2112527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82ABAF-7DA7-4BC5-81D7-6638B9630986}" type="datetimeFigureOut">
              <a:rPr lang="es-CL" smtClean="0"/>
              <a:pPr/>
              <a:t>25-10-2016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pPr/>
              <a:t>‹Nº›</a:t>
            </a:fld>
            <a:endParaRPr lang="es-CL"/>
          </a:p>
        </p:txBody>
      </p:sp>
      <p:pic>
        <p:nvPicPr>
          <p:cNvPr id="7" name="Picture 2" descr="http://intlimg.demandmedia.com/DM-Resize/photos.demandstudios.com/getty/article/142/80/86505397.jpg?w=1200&amp;h=630&amp;crop_min=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435" y="5449186"/>
            <a:ext cx="2984295" cy="132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erritoriolocal.cl/wp-content/uploads/2013/01/4131234154_ef1835a728_z-640x37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160" y="5448157"/>
            <a:ext cx="2508914" cy="131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lanacion.cl/noticias/site/artic/20111230/imag/foto_5721720111230143006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5" y="5448870"/>
            <a:ext cx="2714625" cy="131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954296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77192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5993836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1589577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5681340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6701824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94073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ntlimg.demandmedia.com/DM-Resize/photos.demandstudios.com/getty/article/142/80/86505397.jpg?w=1200&amp;h=630&amp;crop_min=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435" y="5449186"/>
            <a:ext cx="2984295" cy="132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erritoriolocal.cl/wp-content/uploads/2013/01/4131234154_ef1835a728_z-640x37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160" y="5448157"/>
            <a:ext cx="2508914" cy="131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lanacion.cl/noticias/site/artic/20111230/imag/foto_5721720111230143006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5" y="5448870"/>
            <a:ext cx="2714625" cy="131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5" y="141847"/>
            <a:ext cx="8342555" cy="1086214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75" y="1355651"/>
            <a:ext cx="8342555" cy="396062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4520" y="6356351"/>
            <a:ext cx="48387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7D33618-7595-4A92-B6F0-DEE9A500BC7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4624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7205020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7862458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1753902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369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440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221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08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415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912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835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66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/>
              </a:defRPr>
            </a:lvl1pPr>
          </a:lstStyle>
          <a:p>
            <a:fld id="{AA021EEE-5506-4464-82A7-28F608D6DD38}" type="datetimeFigureOut">
              <a:rPr lang="es-CL" smtClean="0"/>
              <a:t>25-10-2016</a:t>
            </a:fld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/>
              </a:defRPr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D33618-7595-4A92-B6F0-DEE9A500BC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97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6pPr>
      <a:lvl7pPr marL="91437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9pPr>
    </p:titleStyle>
    <p:bodyStyle>
      <a:lvl1pPr marL="342892" indent="-34289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2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8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5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27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32.png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png"/><Relationship Id="rId12" Type="http://schemas.openxmlformats.org/officeDocument/2006/relationships/image" Target="../media/image17.gi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5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pn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7.gif"/><Relationship Id="rId11" Type="http://schemas.openxmlformats.org/officeDocument/2006/relationships/image" Target="../media/image23.jpeg"/><Relationship Id="rId5" Type="http://schemas.openxmlformats.org/officeDocument/2006/relationships/image" Target="../media/image12.png"/><Relationship Id="rId10" Type="http://schemas.openxmlformats.org/officeDocument/2006/relationships/image" Target="../media/image22.png"/><Relationship Id="rId4" Type="http://schemas.openxmlformats.org/officeDocument/2006/relationships/image" Target="../media/image5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#_ENREF_46"/><Relationship Id="rId3" Type="http://schemas.openxmlformats.org/officeDocument/2006/relationships/image" Target="../media/image5.jpeg"/><Relationship Id="rId7" Type="http://schemas.openxmlformats.org/officeDocument/2006/relationships/hyperlink" Target="#_ENREF_39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6" Type="http://schemas.openxmlformats.org/officeDocument/2006/relationships/hyperlink" Target="#_ENREF_30"/><Relationship Id="rId5" Type="http://schemas.openxmlformats.org/officeDocument/2006/relationships/hyperlink" Target="#_ENREF_3"/><Relationship Id="rId4" Type="http://schemas.openxmlformats.org/officeDocument/2006/relationships/hyperlink" Target="#_ENREF_44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#_ENREF_9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Relationship Id="rId6" Type="http://schemas.openxmlformats.org/officeDocument/2006/relationships/hyperlink" Target="#_ENREF_23"/><Relationship Id="rId5" Type="http://schemas.openxmlformats.org/officeDocument/2006/relationships/hyperlink" Target="#_ENREF_11"/><Relationship Id="rId4" Type="http://schemas.openxmlformats.org/officeDocument/2006/relationships/hyperlink" Target="#_ENREF_31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3818965" y="6508376"/>
            <a:ext cx="5325035" cy="268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altLang="es-CL" sz="1600" b="1" dirty="0" smtClean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Presentadora: Dra. Mª Luisa Orellana Campbell</a:t>
            </a:r>
            <a:endParaRPr lang="es-MX" altLang="es-CL" sz="1600" b="1" dirty="0">
              <a:solidFill>
                <a:srgbClr val="00B0F0"/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8775" y="1801907"/>
            <a:ext cx="8700247" cy="1869141"/>
          </a:xfrm>
        </p:spPr>
        <p:txBody>
          <a:bodyPr>
            <a:noAutofit/>
          </a:bodyPr>
          <a:lstStyle/>
          <a:p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/>
            </a:r>
            <a:b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</a:br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Identificación </a:t>
            </a:r>
            <a:r>
              <a:rPr lang="es-ES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y caracterización de las </a:t>
            </a:r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competencias </a:t>
            </a:r>
            <a:r>
              <a:rPr lang="es-ES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de pensamiento científico </a:t>
            </a:r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de </a:t>
            </a:r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educadores </a:t>
            </a:r>
            <a:r>
              <a:rPr lang="es-ES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de párvulos en </a:t>
            </a:r>
            <a:r>
              <a:rPr lang="es-ES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formación: </a:t>
            </a:r>
            <a:r>
              <a:rPr lang="es-CL" sz="2400" b="1" dirty="0" smtClean="0">
                <a:solidFill>
                  <a:srgbClr val="29C7FF"/>
                </a:solidFill>
                <a:latin typeface="Century Gothic" panose="020B0502020202020204" pitchFamily="34" charset="0"/>
              </a:rPr>
              <a:t>Una </a:t>
            </a:r>
            <a:r>
              <a:rPr lang="es-CL" sz="2400" b="1" dirty="0">
                <a:solidFill>
                  <a:srgbClr val="29C7FF"/>
                </a:solidFill>
                <a:latin typeface="Century Gothic" panose="020B0502020202020204" pitchFamily="34" charset="0"/>
              </a:rPr>
              <a:t>contribución fundamental para la educación científica en las primeras </a:t>
            </a:r>
            <a:r>
              <a:rPr lang="es-CL" sz="2400" b="1" dirty="0" smtClean="0">
                <a:solidFill>
                  <a:srgbClr val="29C7FF"/>
                </a:solidFill>
                <a:latin typeface="Century Gothic" panose="020B0502020202020204" pitchFamily="34" charset="0"/>
              </a:rPr>
              <a:t>edades</a:t>
            </a:r>
            <a:br>
              <a:rPr lang="es-CL" sz="2400" b="1" dirty="0" smtClean="0">
                <a:solidFill>
                  <a:srgbClr val="29C7FF"/>
                </a:solidFill>
                <a:latin typeface="Century Gothic" panose="020B0502020202020204" pitchFamily="34" charset="0"/>
              </a:rPr>
            </a:br>
            <a:r>
              <a:rPr lang="es-CL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/>
            </a:r>
            <a:br>
              <a:rPr lang="es-CL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</a:br>
            <a:r>
              <a:rPr lang="es-MX" altLang="es-CL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Proyecto FONDECYT 1105505</a:t>
            </a:r>
            <a:br>
              <a:rPr lang="es-MX" altLang="es-CL" sz="1600" b="1" dirty="0">
                <a:solidFill>
                  <a:srgbClr val="00B0F0"/>
                </a:solidFill>
                <a:latin typeface="Century Gothic" panose="020B0502020202020204" pitchFamily="34" charset="0"/>
              </a:rPr>
            </a:br>
            <a:endParaRPr lang="en-US" sz="1600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087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3843" y="135772"/>
            <a:ext cx="7083370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La enseñanza de las ciencias </a:t>
            </a:r>
            <a:endParaRPr lang="es-CL" altLang="es-CL" sz="2200" dirty="0" smtClean="0">
              <a:solidFill>
                <a:srgbClr val="29C7FF"/>
              </a:solidFill>
            </a:endParaRPr>
          </a:p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en </a:t>
            </a:r>
            <a:r>
              <a:rPr lang="es-CL" altLang="es-CL" sz="2200" dirty="0" smtClean="0">
                <a:solidFill>
                  <a:srgbClr val="29C7FF"/>
                </a:solidFill>
              </a:rPr>
              <a:t>las primeras </a:t>
            </a:r>
            <a:r>
              <a:rPr lang="es-CL" altLang="es-CL" sz="2200" dirty="0" smtClean="0">
                <a:solidFill>
                  <a:srgbClr val="29C7FF"/>
                </a:solidFill>
              </a:rPr>
              <a:t>edades</a:t>
            </a:r>
          </a:p>
          <a:p>
            <a:pPr algn="l"/>
            <a:r>
              <a:rPr lang="es-CL" altLang="es-CL" sz="2000" dirty="0" smtClean="0">
                <a:solidFill>
                  <a:srgbClr val="0070C0"/>
                </a:solidFill>
              </a:rPr>
              <a:t>Visiones </a:t>
            </a:r>
            <a:r>
              <a:rPr lang="es-CL" altLang="es-CL" sz="2000" dirty="0">
                <a:solidFill>
                  <a:srgbClr val="0070C0"/>
                </a:solidFill>
              </a:rPr>
              <a:t>que reporta la investigación en la </a:t>
            </a:r>
            <a:r>
              <a:rPr lang="es-CL" altLang="es-CL" sz="2000" dirty="0" smtClean="0">
                <a:solidFill>
                  <a:srgbClr val="0070C0"/>
                </a:solidFill>
              </a:rPr>
              <a:t>actualidad</a:t>
            </a:r>
            <a:endParaRPr lang="es-ES" altLang="es-CL" sz="2000" dirty="0">
              <a:solidFill>
                <a:srgbClr val="0070C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3843" y="2469586"/>
            <a:ext cx="8858245" cy="175432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L" dirty="0">
                <a:latin typeface="Century Gothic" panose="020B0502020202020204" pitchFamily="34" charset="0"/>
              </a:rPr>
              <a:t>L</a:t>
            </a:r>
            <a:r>
              <a:rPr lang="es-CL" dirty="0" smtClean="0">
                <a:latin typeface="Century Gothic" panose="020B0502020202020204" pitchFamily="34" charset="0"/>
              </a:rPr>
              <a:t>a </a:t>
            </a:r>
            <a:r>
              <a:rPr lang="es-CL" b="1" dirty="0">
                <a:latin typeface="Century Gothic" panose="020B0502020202020204" pitchFamily="34" charset="0"/>
              </a:rPr>
              <a:t>educación científica debe comenzar en las edades iniciales</a:t>
            </a:r>
            <a:r>
              <a:rPr lang="es-CL" dirty="0">
                <a:latin typeface="Century Gothic" panose="020B0502020202020204" pitchFamily="34" charset="0"/>
              </a:rPr>
              <a:t>, donde los </a:t>
            </a:r>
            <a:r>
              <a:rPr lang="es-CL" dirty="0" smtClean="0">
                <a:latin typeface="Century Gothic" panose="020B0502020202020204" pitchFamily="34" charset="0"/>
              </a:rPr>
              <a:t>niños, </a:t>
            </a:r>
            <a:r>
              <a:rPr lang="es-CL" dirty="0">
                <a:latin typeface="Century Gothic" panose="020B0502020202020204" pitchFamily="34" charset="0"/>
              </a:rPr>
              <a:t>dada su </a:t>
            </a:r>
            <a:r>
              <a:rPr lang="es-CL" dirty="0" smtClean="0">
                <a:latin typeface="Century Gothic" panose="020B0502020202020204" pitchFamily="34" charset="0"/>
              </a:rPr>
              <a:t>curiosidad: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CL" dirty="0">
                <a:latin typeface="Century Gothic" panose="020B0502020202020204" pitchFamily="34" charset="0"/>
              </a:rPr>
              <a:t>pueden </a:t>
            </a:r>
            <a:r>
              <a:rPr lang="es-CL" b="1" dirty="0">
                <a:latin typeface="Century Gothic" panose="020B0502020202020204" pitchFamily="34" charset="0"/>
              </a:rPr>
              <a:t>experimentar </a:t>
            </a:r>
            <a:r>
              <a:rPr lang="es-CL" dirty="0">
                <a:latin typeface="Century Gothic" panose="020B0502020202020204" pitchFamily="34" charset="0"/>
              </a:rPr>
              <a:t>y </a:t>
            </a:r>
            <a:r>
              <a:rPr lang="es-CL" b="1" dirty="0">
                <a:latin typeface="Century Gothic" panose="020B0502020202020204" pitchFamily="34" charset="0"/>
              </a:rPr>
              <a:t>tomar parte en procesos de indagación</a:t>
            </a:r>
            <a:r>
              <a:rPr lang="es-CL" dirty="0">
                <a:latin typeface="Century Gothic" panose="020B0502020202020204" pitchFamily="34" charset="0"/>
              </a:rPr>
              <a:t>, </a:t>
            </a:r>
            <a:endParaRPr lang="es-CL" dirty="0" smtClean="0">
              <a:latin typeface="Century Gothic" panose="020B0502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CL" dirty="0" smtClean="0">
                <a:latin typeface="Century Gothic" panose="020B0502020202020204" pitchFamily="34" charset="0"/>
              </a:rPr>
              <a:t>las </a:t>
            </a:r>
            <a:r>
              <a:rPr lang="es-CL" dirty="0">
                <a:latin typeface="Century Gothic" panose="020B0502020202020204" pitchFamily="34" charset="0"/>
              </a:rPr>
              <a:t>actividades científicas en educación infantil </a:t>
            </a:r>
            <a:r>
              <a:rPr lang="es-CL" b="1" dirty="0">
                <a:latin typeface="Century Gothic" panose="020B0502020202020204" pitchFamily="34" charset="0"/>
              </a:rPr>
              <a:t>pueden influenciar las actitudes a largo plazo de los niños hacia la ciencia</a:t>
            </a:r>
            <a:r>
              <a:rPr lang="es-CL" dirty="0">
                <a:latin typeface="Century Gothic" panose="020B0502020202020204" pitchFamily="34" charset="0"/>
              </a:rPr>
              <a:t> (</a:t>
            </a:r>
            <a:r>
              <a:rPr lang="es-CL" dirty="0" err="1">
                <a:latin typeface="Century Gothic" panose="020B0502020202020204" pitchFamily="34" charset="0"/>
              </a:rPr>
              <a:t>Spektor</a:t>
            </a:r>
            <a:r>
              <a:rPr lang="es-CL" dirty="0">
                <a:latin typeface="Century Gothic" panose="020B0502020202020204" pitchFamily="34" charset="0"/>
              </a:rPr>
              <a:t>-Levy, et. </a:t>
            </a:r>
            <a:r>
              <a:rPr lang="es-CL" dirty="0">
                <a:latin typeface="Century Gothic" panose="020B0502020202020204" pitchFamily="34" charset="0"/>
              </a:rPr>
              <a:t>al, 2011</a:t>
            </a:r>
            <a:r>
              <a:rPr lang="es-CL" dirty="0" smtClean="0">
                <a:latin typeface="Century Gothic" panose="020B0502020202020204" pitchFamily="34" charset="0"/>
              </a:rPr>
              <a:t>).</a:t>
            </a:r>
            <a:endParaRPr lang="es-CL" dirty="0" smtClean="0"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8591" y="1501157"/>
            <a:ext cx="7201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>
                <a:solidFill>
                  <a:srgbClr val="0070C0"/>
                </a:solidFill>
                <a:latin typeface="Century Gothic" panose="020B0502020202020204" pitchFamily="34" charset="0"/>
              </a:rPr>
              <a:t>La investigación reporta que los EDP piensan que:</a:t>
            </a:r>
          </a:p>
        </p:txBody>
      </p:sp>
    </p:spTree>
    <p:extLst>
      <p:ext uri="{BB962C8B-B14F-4D97-AF65-F5344CB8AC3E}">
        <p14:creationId xmlns:p14="http://schemas.microsoft.com/office/powerpoint/2010/main" val="4072288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8591" y="121024"/>
            <a:ext cx="6900863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La enseñanza de las ciencias </a:t>
            </a:r>
            <a:endParaRPr lang="es-CL" altLang="es-CL" sz="2200" dirty="0" smtClean="0">
              <a:solidFill>
                <a:srgbClr val="29C7FF"/>
              </a:solidFill>
            </a:endParaRPr>
          </a:p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en </a:t>
            </a:r>
            <a:r>
              <a:rPr lang="es-CL" altLang="es-CL" sz="2200" dirty="0" smtClean="0">
                <a:solidFill>
                  <a:srgbClr val="29C7FF"/>
                </a:solidFill>
              </a:rPr>
              <a:t>las primeras </a:t>
            </a:r>
            <a:r>
              <a:rPr lang="es-CL" altLang="es-CL" sz="2200" dirty="0" smtClean="0">
                <a:solidFill>
                  <a:srgbClr val="29C7FF"/>
                </a:solidFill>
              </a:rPr>
              <a:t>edades</a:t>
            </a:r>
          </a:p>
          <a:p>
            <a:pPr algn="l"/>
            <a:r>
              <a:rPr lang="es-CL" altLang="es-CL" sz="2000" dirty="0" smtClean="0">
                <a:solidFill>
                  <a:srgbClr val="0070C0"/>
                </a:solidFill>
              </a:rPr>
              <a:t>Focos que reporta la investigación en la actualidad</a:t>
            </a:r>
            <a:endParaRPr lang="es-ES" altLang="es-CL" sz="20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958274"/>
              </p:ext>
            </p:extLst>
          </p:nvPr>
        </p:nvGraphicFramePr>
        <p:xfrm>
          <a:off x="264160" y="1524000"/>
          <a:ext cx="877983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080"/>
                <a:gridCol w="2336800"/>
                <a:gridCol w="3048000"/>
                <a:gridCol w="1992950"/>
              </a:tblGrid>
              <a:tr h="20297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Century Gothic" panose="020B0502020202020204" pitchFamily="34" charset="0"/>
                        </a:rPr>
                        <a:t>Foco disciplinar</a:t>
                      </a:r>
                      <a:endParaRPr lang="es-C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Century Gothic" panose="020B0502020202020204" pitchFamily="34" charset="0"/>
                        </a:rPr>
                        <a:t>Foco </a:t>
                      </a:r>
                    </a:p>
                    <a:p>
                      <a:pPr algn="ctr"/>
                      <a:r>
                        <a:rPr lang="es-CL" dirty="0" smtClean="0">
                          <a:latin typeface="Century Gothic" panose="020B0502020202020204" pitchFamily="34" charset="0"/>
                        </a:rPr>
                        <a:t>temático</a:t>
                      </a:r>
                      <a:endParaRPr lang="es-C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Century Gothic" panose="020B0502020202020204" pitchFamily="34" charset="0"/>
                        </a:rPr>
                        <a:t>Foco de las experiencias</a:t>
                      </a:r>
                      <a:endParaRPr lang="es-C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Century Gothic" panose="020B0502020202020204" pitchFamily="34" charset="0"/>
                        </a:rPr>
                        <a:t>Preocupaciones en la práctica Educativa</a:t>
                      </a:r>
                      <a:endParaRPr lang="es-C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1976979">
                <a:tc>
                  <a:txBody>
                    <a:bodyPr/>
                    <a:lstStyle/>
                    <a:p>
                      <a:pPr marL="0" marR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1° Biología</a:t>
                      </a:r>
                    </a:p>
                    <a:p>
                      <a:pPr marL="0" marR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2° Química</a:t>
                      </a:r>
                    </a:p>
                    <a:p>
                      <a:pPr marL="0" marR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3° Física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dirty="0" smtClean="0">
                          <a:latin typeface="Century Gothic" panose="020B0502020202020204" pitchFamily="34" charset="0"/>
                        </a:rPr>
                        <a:t>Cuidado de la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 naturaleza</a:t>
                      </a:r>
                    </a:p>
                    <a:p>
                      <a:pPr marL="2857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dirty="0" smtClean="0">
                          <a:latin typeface="Century Gothic" panose="020B0502020202020204" pitchFamily="34" charset="0"/>
                        </a:rPr>
                        <a:t>Cuidado del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 cuerpo</a:t>
                      </a:r>
                      <a:r>
                        <a:rPr lang="es-CL" sz="1400" b="0" dirty="0" smtClean="0">
                          <a:latin typeface="Century Gothic" panose="020B0502020202020204" pitchFamily="34" charset="0"/>
                        </a:rPr>
                        <a:t>.</a:t>
                      </a:r>
                    </a:p>
                    <a:p>
                      <a:pPr marL="2857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Comprensión</a:t>
                      </a:r>
                      <a:r>
                        <a:rPr lang="es-CL" sz="1600" dirty="0" smtClean="0">
                          <a:latin typeface="Century Gothic" panose="020B0502020202020204" pitchFamily="34" charset="0"/>
                        </a:rPr>
                        <a:t> y 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conocimiento</a:t>
                      </a:r>
                      <a:r>
                        <a:rPr lang="es-CL" sz="1600" dirty="0" smtClean="0">
                          <a:latin typeface="Century Gothic" panose="020B0502020202020204" pitchFamily="34" charset="0"/>
                        </a:rPr>
                        <a:t> sobre el origen de los 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fenómenos naturales</a:t>
                      </a:r>
                      <a:endParaRPr lang="es-CL" sz="1600" dirty="0" smtClean="0">
                        <a:latin typeface="Century Gothic" panose="020B0502020202020204" pitchFamily="34" charset="0"/>
                      </a:endParaRPr>
                    </a:p>
                    <a:p>
                      <a:pPr marL="2857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CL" sz="1600" dirty="0" smtClean="0">
                          <a:latin typeface="Century Gothic" panose="020B0502020202020204" pitchFamily="34" charset="0"/>
                        </a:rPr>
                        <a:t>Fomento de la 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curiosidad</a:t>
                      </a:r>
                      <a:r>
                        <a:rPr lang="es-CL" sz="1600" dirty="0" smtClean="0">
                          <a:latin typeface="Century Gothic" panose="020B0502020202020204" pitchFamily="34" charset="0"/>
                        </a:rPr>
                        <a:t>, la 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experimentación</a:t>
                      </a:r>
                      <a:r>
                        <a:rPr lang="es-CL" sz="1600" dirty="0" smtClean="0">
                          <a:latin typeface="Century Gothic" panose="020B0502020202020204" pitchFamily="34" charset="0"/>
                        </a:rPr>
                        <a:t> y el </a:t>
                      </a:r>
                      <a:r>
                        <a:rPr lang="es-CL" sz="1600" b="1" dirty="0" smtClean="0">
                          <a:latin typeface="Century Gothic" panose="020B0502020202020204" pitchFamily="34" charset="0"/>
                        </a:rPr>
                        <a:t>descubrimiento.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 cuidado de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plantas y animales </a:t>
                      </a:r>
                    </a:p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observación de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experimentos</a:t>
                      </a:r>
                    </a:p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observación de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videos o materiales </a:t>
                      </a: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sobre el conocimiento del cuerpo humano, la siembra de parcelas </a:t>
                      </a:r>
                    </a:p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observación del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estado del tiempo</a:t>
                      </a:r>
                    </a:p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reciclado</a:t>
                      </a: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materiales </a:t>
                      </a:r>
                    </a:p>
                    <a:p>
                      <a:pPr marL="2857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Las </a:t>
                      </a:r>
                      <a:r>
                        <a:rPr lang="es-CL" sz="1600" b="1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visitas</a:t>
                      </a: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a áreas verdes.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Lograr “aterrizar” los contenidos al nivel de los niños y diseñar clases significativas para ellos. </a:t>
                      </a:r>
                      <a:endParaRPr lang="es-MX" altLang="es-CL" sz="1600" b="0" kern="120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lvl="1" indent="-285750" algn="l" defTabSz="914378" rtl="0" eaLnBrk="1" latinLnBrk="0" hangingPunct="1">
                        <a:buFontTx/>
                        <a:buChar char="-"/>
                      </a:pPr>
                      <a:endParaRPr lang="es-CL" sz="1600" b="0" kern="120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304801" y="6064796"/>
            <a:ext cx="8676640" cy="646331"/>
          </a:xfrm>
          <a:prstGeom prst="rect">
            <a:avLst/>
          </a:prstGeom>
          <a:solidFill>
            <a:srgbClr val="DAEDEF">
              <a:alpha val="74118"/>
            </a:srgbClr>
          </a:solidFill>
        </p:spPr>
        <p:txBody>
          <a:bodyPr wrap="square">
            <a:spAutoFit/>
          </a:bodyPr>
          <a:lstStyle/>
          <a:p>
            <a:pPr defTabSz="914378">
              <a:defRPr/>
            </a:pPr>
            <a:r>
              <a:rPr lang="es-CL" dirty="0" smtClean="0">
                <a:latin typeface="Century Gothic" panose="020B0502020202020204" pitchFamily="34" charset="0"/>
              </a:rPr>
              <a:t>(</a:t>
            </a:r>
            <a:r>
              <a:rPr lang="es-CL" dirty="0" err="1">
                <a:latin typeface="Century Gothic" panose="020B0502020202020204" pitchFamily="34" charset="0"/>
              </a:rPr>
              <a:t>Akerson</a:t>
            </a:r>
            <a:r>
              <a:rPr lang="es-CL" dirty="0">
                <a:latin typeface="Century Gothic" panose="020B0502020202020204" pitchFamily="34" charset="0"/>
              </a:rPr>
              <a:t> 2004; Gallegos, 2008; </a:t>
            </a:r>
            <a:r>
              <a:rPr lang="es-CL" dirty="0" err="1">
                <a:latin typeface="Century Gothic" panose="020B0502020202020204" pitchFamily="34" charset="0"/>
              </a:rPr>
              <a:t>Thulin</a:t>
            </a:r>
            <a:r>
              <a:rPr lang="es-CL" dirty="0">
                <a:latin typeface="Century Gothic" panose="020B0502020202020204" pitchFamily="34" charset="0"/>
              </a:rPr>
              <a:t> y </a:t>
            </a:r>
            <a:r>
              <a:rPr lang="es-CL" dirty="0" err="1">
                <a:latin typeface="Century Gothic" panose="020B0502020202020204" pitchFamily="34" charset="0"/>
              </a:rPr>
              <a:t>Helldén</a:t>
            </a:r>
            <a:r>
              <a:rPr lang="es-CL" dirty="0">
                <a:latin typeface="Century Gothic" panose="020B0502020202020204" pitchFamily="34" charset="0"/>
              </a:rPr>
              <a:t>, 2011; Appleton 1992, citado en </a:t>
            </a:r>
            <a:r>
              <a:rPr lang="es-CL" dirty="0" err="1">
                <a:latin typeface="Century Gothic" panose="020B0502020202020204" pitchFamily="34" charset="0"/>
              </a:rPr>
              <a:t>Yesil-Dagli</a:t>
            </a:r>
            <a:r>
              <a:rPr lang="es-CL" dirty="0">
                <a:latin typeface="Century Gothic" panose="020B0502020202020204" pitchFamily="34" charset="0"/>
              </a:rPr>
              <a:t>, et. al., </a:t>
            </a:r>
            <a:r>
              <a:rPr lang="es-CL" dirty="0" smtClean="0">
                <a:latin typeface="Century Gothic" panose="020B0502020202020204" pitchFamily="34" charset="0"/>
              </a:rPr>
              <a:t>201, Gallegos</a:t>
            </a:r>
            <a:r>
              <a:rPr lang="es-CL" dirty="0">
                <a:latin typeface="Century Gothic" panose="020B0502020202020204" pitchFamily="34" charset="0"/>
              </a:rPr>
              <a:t>, 2008</a:t>
            </a:r>
            <a:r>
              <a:rPr lang="es-CL" dirty="0" smtClean="0">
                <a:latin typeface="Century Gothic" panose="020B0502020202020204" pitchFamily="34" charset="0"/>
              </a:rPr>
              <a:t>).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46106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8591" y="121024"/>
            <a:ext cx="6900863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La respuesta de nuestro País (2001 a la fecha)</a:t>
            </a:r>
            <a:endParaRPr lang="es-ES" altLang="es-CL" sz="2200" dirty="0">
              <a:solidFill>
                <a:srgbClr val="29C7FF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l="10375" t="21041" r="13000"/>
          <a:stretch/>
        </p:blipFill>
        <p:spPr>
          <a:xfrm>
            <a:off x="192506" y="1464438"/>
            <a:ext cx="8730113" cy="539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15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39744"/>
            <a:ext cx="7210269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CL" altLang="es-CL" dirty="0"/>
              <a:t/>
            </a:r>
            <a:br>
              <a:rPr lang="es-CL" altLang="es-CL" dirty="0"/>
            </a:br>
            <a:r>
              <a:rPr lang="es-CL" altLang="es-CL" sz="2200" dirty="0" smtClean="0">
                <a:solidFill>
                  <a:srgbClr val="29C7FF"/>
                </a:solidFill>
              </a:rPr>
              <a:t>Competencias de Pensamiento Científico (CPC) promotoras de Sujetos Competentes en Ciencias (SCC)</a:t>
            </a:r>
            <a:endParaRPr lang="es-ES" altLang="es-CL" sz="2200" dirty="0">
              <a:solidFill>
                <a:srgbClr val="29C7F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85763" y="2126489"/>
            <a:ext cx="8486775" cy="20536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8000"/>
              </a:lnSpc>
              <a:spcAft>
                <a:spcPts val="14400"/>
              </a:spcAft>
            </a:pPr>
            <a:r>
              <a:rPr lang="es-CL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Chile el Informe </a:t>
            </a:r>
            <a:r>
              <a:rPr lang="es-CL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Desarrollo Humano 2009 (PNUD) muestra como </a:t>
            </a:r>
            <a:r>
              <a:rPr lang="es-CL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</a:t>
            </a:r>
            <a:r>
              <a:rPr lang="es-CL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desafío </a:t>
            </a:r>
            <a:r>
              <a:rPr lang="es-CL" b="1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aumentar </a:t>
            </a:r>
            <a:r>
              <a:rPr lang="es-CL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 oportunidades del país </a:t>
            </a:r>
            <a:r>
              <a:rPr lang="es-CL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</a:t>
            </a:r>
            <a:r>
              <a:rPr lang="es-CL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traducirlas en resultados concretos para las personas,</a:t>
            </a:r>
            <a:r>
              <a:rPr lang="es-CL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L" dirty="0" smtClean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lo relaciona con </a:t>
            </a:r>
            <a:r>
              <a:rPr lang="es-CL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transformación de sus competencias; es decir, con los </a:t>
            </a:r>
            <a:r>
              <a:rPr lang="es-CL" b="1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modos de actuación y de relación </a:t>
            </a:r>
            <a:r>
              <a:rPr lang="es-CL" dirty="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las personas despliegan en espacios concretos de acción educativa formal, no formal e informal. </a:t>
            </a:r>
            <a:endParaRPr lang="es-CL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359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60387" y="2485205"/>
            <a:ext cx="8342555" cy="1785581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 algn="ctr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s-CL" altLang="es-CL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   </a:t>
            </a:r>
            <a:r>
              <a:rPr lang="es-CL" altLang="es-CL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¿</a:t>
            </a:r>
            <a:r>
              <a:rPr lang="es-CL" altLang="es-CL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Cuáles son y cómo se desarrollan las </a:t>
            </a:r>
            <a:r>
              <a:rPr lang="es-CL" altLang="es-CL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Competencias </a:t>
            </a:r>
            <a:r>
              <a:rPr lang="es-CL" altLang="es-CL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 Pensamiento Científico de las educadoras de párvulos en formación inicial docente, </a:t>
            </a:r>
            <a:r>
              <a:rPr lang="es-CL" altLang="es-CL" b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 </a:t>
            </a:r>
            <a:r>
              <a:rPr lang="es-CL" altLang="es-CL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diferentes instituciones de educación superior?</a:t>
            </a:r>
            <a:endParaRPr lang="es-ES" altLang="es-CL" b="1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21024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marL="174625" algn="l"/>
            <a:r>
              <a:rPr lang="es-CL" altLang="es-CL" sz="3200" dirty="0" smtClean="0"/>
              <a:t>Pregunta de </a:t>
            </a:r>
            <a:r>
              <a:rPr lang="es-CL" altLang="es-CL" sz="3200" dirty="0" smtClean="0"/>
              <a:t>nuestra investigación</a:t>
            </a:r>
            <a:endParaRPr lang="es-ES" altLang="es-CL" sz="3200" dirty="0">
              <a:solidFill>
                <a:srgbClr val="29C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36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4175" y="1559743"/>
            <a:ext cx="8342555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HP 01</a:t>
            </a:r>
            <a:r>
              <a:rPr lang="es-CL" alt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Los </a:t>
            </a:r>
            <a:r>
              <a:rPr lang="es-CL" altLang="es-CL" sz="2000" u="sng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dispositivos de la política curricular configuran las formas en que las carreras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de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EP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desarrollan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CPC en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estudiantes.</a:t>
            </a:r>
          </a:p>
          <a:p>
            <a:pPr algn="just">
              <a:lnSpc>
                <a:spcPct val="90000"/>
              </a:lnSpc>
            </a:pPr>
            <a:endParaRPr lang="es-CL" altLang="es-CL" sz="2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HP 02</a:t>
            </a:r>
            <a:r>
              <a:rPr lang="es-CL" alt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 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</a:t>
            </a:r>
            <a:r>
              <a:rPr lang="es-CL" altLang="es-CL" sz="2000" u="sng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trayectorias para el desarrollo de competencias de pensamiento científico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se encuentran explicitadas en los currículos vigentes de las carreras de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EP de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universidades chilenas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s-CL" altLang="es-CL" sz="2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es-CL" altLang="es-CL" sz="2000" dirty="0" smtClea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HP 03</a:t>
            </a:r>
            <a:r>
              <a:rPr lang="es-CL" alt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</a:t>
            </a:r>
            <a:r>
              <a:rPr lang="es-CL" altLang="es-CL" sz="2000" u="sng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EP en </a:t>
            </a:r>
            <a:r>
              <a:rPr lang="es-CL" altLang="es-CL" sz="2000" u="sng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formación inicial manifiestan nociones de competencias de pensamiento científico caracterizadas por una visión dogmática y tradicional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de la naturaleza de la ciencia  y su enseñanza. </a:t>
            </a:r>
          </a:p>
          <a:p>
            <a:pPr algn="just">
              <a:lnSpc>
                <a:spcPct val="90000"/>
              </a:lnSpc>
            </a:pPr>
            <a:endParaRPr lang="es-CL" altLang="es-CL" sz="2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43840" y="121920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800" dirty="0" smtClean="0"/>
              <a:t>Hipótesis de nuestra investigación </a:t>
            </a:r>
            <a:r>
              <a:rPr lang="es-CL" altLang="es-CL" sz="2800" dirty="0" smtClean="0"/>
              <a:t>(1)</a:t>
            </a:r>
            <a:endParaRPr lang="es-ES" altLang="es-CL" sz="2800" dirty="0">
              <a:solidFill>
                <a:srgbClr val="29C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233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9963" y="1484440"/>
            <a:ext cx="8342555" cy="37210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endParaRPr lang="es-CL" altLang="es-CL" sz="20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HP 04.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trayectorias de desarrollo de </a:t>
            </a:r>
            <a:r>
              <a:rPr lang="es-CL" altLang="es-CL" sz="2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CPC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 las educadoras de párvulos en formación inicial de las diferentes universidades, se caracteriza por una </a:t>
            </a:r>
            <a:r>
              <a:rPr lang="es-CL" altLang="es-CL" sz="2000" u="sng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desmitificación de la ciencia, reorientada a una concepción de ciencia para la ciudadanía o racionalidad moderada.</a:t>
            </a:r>
          </a:p>
          <a:p>
            <a:pPr algn="just">
              <a:lnSpc>
                <a:spcPct val="90000"/>
              </a:lnSpc>
            </a:pPr>
            <a:endParaRPr lang="es-CL" altLang="es-CL" sz="20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HP 05. 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 </a:t>
            </a:r>
            <a:r>
              <a:rPr lang="es-CL" altLang="es-CL" sz="2000" u="sng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apropiación crítica de teorías acerca de y sobre la enseñanza de las ciencias en la primera infancia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favorece en las educadoras de párvulos, estrategias eficaces de enseñanza y divulgación de las ciencias en su práctica.</a:t>
            </a:r>
          </a:p>
          <a:p>
            <a:pPr algn="just">
              <a:lnSpc>
                <a:spcPct val="90000"/>
              </a:lnSpc>
            </a:pPr>
            <a:endParaRPr lang="es-ES" altLang="es-CL" sz="20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es-CL" altLang="es-CL" sz="20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3840" y="121920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800" dirty="0" smtClean="0"/>
              <a:t>Hipótesis de nuestra investigación (2)</a:t>
            </a:r>
            <a:endParaRPr lang="es-ES" altLang="es-CL" sz="2800" dirty="0">
              <a:solidFill>
                <a:srgbClr val="29C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262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4174" y="1202052"/>
            <a:ext cx="834255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endParaRPr lang="es-ES" altLang="es-CL" sz="2200" dirty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es-CL" altLang="es-CL" sz="2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33491" y="1862713"/>
            <a:ext cx="8342556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90000"/>
              </a:lnSpc>
              <a:buFont typeface="+mj-lt"/>
              <a:buAutoNum type="arabicPeriod"/>
            </a:pPr>
            <a:r>
              <a:rPr lang="es-CL" alt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Determinar </a:t>
            </a: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competencias de pensamiento científico (CPC) y visiones sobre la enseñanza de las ciencias naturales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que tienen las educadoras de párvulos en formación inicial docente.</a:t>
            </a:r>
          </a:p>
          <a:p>
            <a:pPr marL="457200" indent="-457200" algn="just">
              <a:lnSpc>
                <a:spcPct val="90000"/>
              </a:lnSpc>
              <a:buFont typeface="+mj-lt"/>
              <a:buAutoNum type="arabicPeriod"/>
            </a:pPr>
            <a:endParaRPr lang="es-CL" altLang="es-CL" sz="20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Font typeface="+mj-lt"/>
              <a:buAutoNum type="arabicPeriod"/>
            </a:pPr>
            <a:r>
              <a:rPr lang="es-CL" alt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Promover </a:t>
            </a:r>
            <a:r>
              <a:rPr lang="es-CL" altLang="es-CL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 formación y desarrollo reflexivo del pensamiento científico, como un proceso continuo, dinámico y permanente</a:t>
            </a:r>
            <a:r>
              <a:rPr lang="es-CL" altLang="es-CL" sz="2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en la formación inicial docente de educadoras de párvulos, a través de mediaciones profesionales para la apropiación teórica y crítica de la educación científica en las primeras edades.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6123" y="121024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3200" dirty="0" smtClean="0"/>
              <a:t>Objetivos de </a:t>
            </a:r>
            <a:r>
              <a:rPr lang="es-CL" altLang="es-CL" sz="3200" dirty="0" smtClean="0"/>
              <a:t>nuestra </a:t>
            </a:r>
            <a:r>
              <a:rPr lang="es-CL" altLang="es-CL" sz="3200" dirty="0" smtClean="0"/>
              <a:t>Investigación</a:t>
            </a:r>
            <a:endParaRPr lang="es-ES" altLang="es-CL" sz="3200" dirty="0">
              <a:solidFill>
                <a:srgbClr val="29C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426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711" y="209016"/>
            <a:ext cx="8654483" cy="10334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s-ES" altLang="es-CL" sz="3200" b="1" kern="1200" dirty="0">
                <a:solidFill>
                  <a:srgbClr val="00B0F0"/>
                </a:solidFill>
                <a:latin typeface="Century Gothic" panose="020B0502020202020204" pitchFamily="34" charset="0"/>
              </a:rPr>
              <a:t>Metodología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36711" y="1524603"/>
            <a:ext cx="8654483" cy="36576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s-CL" altLang="es-CL" sz="16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	</a:t>
            </a:r>
            <a:endParaRPr lang="es-CL" altLang="es-CL" sz="1500" dirty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6711" y="1494121"/>
            <a:ext cx="8654483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s-CL"/>
            </a:defPPr>
            <a:lvl1pPr marL="457200" indent="-457200" algn="just">
              <a:lnSpc>
                <a:spcPct val="90000"/>
              </a:lnSpc>
              <a:buFont typeface="+mj-lt"/>
              <a:buAutoNum type="arabicPeriod"/>
              <a:defRPr sz="200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L" altLang="es-CL" dirty="0"/>
              <a:t>Enfoque metodológico mixto de predominancia cualitativa</a:t>
            </a:r>
            <a:r>
              <a:rPr lang="es-CL" altLang="es-CL" dirty="0" smtClean="0"/>
              <a:t>.</a:t>
            </a:r>
          </a:p>
          <a:p>
            <a:pPr marL="0" indent="0">
              <a:buNone/>
            </a:pPr>
            <a:endParaRPr lang="es-CL" altLang="es-CL" dirty="0"/>
          </a:p>
          <a:p>
            <a:pPr>
              <a:buFont typeface="+mj-lt"/>
              <a:buAutoNum type="arabicPeriod" startAt="2"/>
            </a:pPr>
            <a:r>
              <a:rPr lang="es-CL" altLang="es-CL" dirty="0"/>
              <a:t>Diseño descriptivo flexible (</a:t>
            </a:r>
            <a:r>
              <a:rPr lang="es-CL" altLang="es-CL" dirty="0" err="1"/>
              <a:t>Vasilachis</a:t>
            </a:r>
            <a:r>
              <a:rPr lang="es-CL" altLang="es-CL" dirty="0"/>
              <a:t>, 2006</a:t>
            </a:r>
            <a:r>
              <a:rPr lang="es-CL" altLang="es-CL" dirty="0" smtClean="0"/>
              <a:t>).</a:t>
            </a:r>
          </a:p>
          <a:p>
            <a:pPr marL="0" indent="0">
              <a:buNone/>
            </a:pPr>
            <a:endParaRPr lang="es-CL" altLang="es-CL" dirty="0"/>
          </a:p>
          <a:p>
            <a:pPr>
              <a:buFont typeface="+mj-lt"/>
              <a:buAutoNum type="arabicPeriod" startAt="3"/>
            </a:pPr>
            <a:r>
              <a:rPr lang="es-CL" altLang="es-CL" dirty="0"/>
              <a:t>Dos unidades de análisis: </a:t>
            </a:r>
            <a:endParaRPr lang="es-CL" altLang="es-CL" dirty="0" smtClean="0"/>
          </a:p>
          <a:p>
            <a:pPr marL="806450" indent="-361950"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altLang="es-CL" dirty="0" smtClean="0"/>
              <a:t>Programas </a:t>
            </a:r>
            <a:r>
              <a:rPr lang="es-CL" altLang="es-CL" dirty="0"/>
              <a:t>de educación </a:t>
            </a:r>
            <a:r>
              <a:rPr lang="es-CL" altLang="es-CL" dirty="0" err="1" smtClean="0"/>
              <a:t>parvularia</a:t>
            </a:r>
            <a:endParaRPr lang="es-CL" altLang="es-CL" dirty="0" smtClean="0"/>
          </a:p>
          <a:p>
            <a:pPr marL="806450" indent="-361950"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altLang="es-CL" dirty="0" smtClean="0"/>
              <a:t>El </a:t>
            </a:r>
            <a:r>
              <a:rPr lang="es-CL" altLang="es-CL" dirty="0"/>
              <a:t>proceso de desarrollo de CPC de las educadoras de párvulos en formación inicial. </a:t>
            </a:r>
            <a:endParaRPr lang="es-CL" altLang="es-CL" dirty="0" smtClean="0"/>
          </a:p>
          <a:p>
            <a:pPr marL="444500" indent="0">
              <a:buClr>
                <a:srgbClr val="29C7FF"/>
              </a:buClr>
              <a:buNone/>
            </a:pPr>
            <a:endParaRPr lang="es-CL" altLang="es-CL" dirty="0"/>
          </a:p>
          <a:p>
            <a:pPr>
              <a:buFont typeface="+mj-lt"/>
              <a:buAutoNum type="arabicPeriod" startAt="4"/>
            </a:pPr>
            <a:r>
              <a:rPr lang="es-CL" altLang="es-CL" dirty="0" smtClean="0"/>
              <a:t>Triangulación </a:t>
            </a:r>
            <a:r>
              <a:rPr lang="es-CL" altLang="es-CL" dirty="0"/>
              <a:t>entre los datos de ambas unidades de análisis,  permitirá alcanzar una perspectiva comprehensiva sobre la formación inicial de CPC en estudiantes de educación </a:t>
            </a:r>
            <a:r>
              <a:rPr lang="es-CL" altLang="es-CL" dirty="0" err="1"/>
              <a:t>parvularia</a:t>
            </a:r>
            <a:r>
              <a:rPr lang="es-CL" altLang="es-CL" dirty="0" smtClean="0"/>
              <a:t>.</a:t>
            </a:r>
            <a:endParaRPr lang="es-CL" altLang="es-CL" dirty="0"/>
          </a:p>
        </p:txBody>
      </p:sp>
    </p:spTree>
    <p:extLst>
      <p:ext uri="{BB962C8B-B14F-4D97-AF65-F5344CB8AC3E}">
        <p14:creationId xmlns:p14="http://schemas.microsoft.com/office/powerpoint/2010/main" val="189147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711" y="1473105"/>
            <a:ext cx="8342555" cy="664977"/>
          </a:xfrm>
        </p:spPr>
        <p:txBody>
          <a:bodyPr/>
          <a:lstStyle/>
          <a:p>
            <a:pPr algn="l"/>
            <a:r>
              <a:rPr lang="es-CL" sz="28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</a:t>
            </a:r>
            <a:r>
              <a:rPr lang="es-CL" sz="28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écnicas de generación de datos</a:t>
            </a:r>
            <a:r>
              <a:rPr lang="es-CL" sz="3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:</a:t>
            </a:r>
            <a:endParaRPr lang="es-CL" sz="36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665" y="2138082"/>
            <a:ext cx="6801502" cy="3186086"/>
          </a:xfrm>
        </p:spPr>
        <p:txBody>
          <a:bodyPr/>
          <a:lstStyle/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b="1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Análisis documental.</a:t>
            </a: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b="1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Cuestionarios</a:t>
            </a:r>
            <a:r>
              <a:rPr lang="es-CL" sz="2400" b="1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s-CL" sz="2400" b="1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Mapas </a:t>
            </a: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conceptuales.</a:t>
            </a:r>
            <a:endParaRPr lang="es-CL" sz="24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Grupos de </a:t>
            </a: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discusión.</a:t>
            </a:r>
            <a:endParaRPr lang="es-CL" sz="24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Talleres orientados a la Transformación de las </a:t>
            </a: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CPC.</a:t>
            </a: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Producciones docentes y estudiantiles.</a:t>
            </a:r>
          </a:p>
          <a:p>
            <a:pPr marL="806450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Entrevistas</a:t>
            </a:r>
            <a:r>
              <a:rPr lang="es-CL" sz="24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s-CL" sz="24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6711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Metodología (2)</a:t>
            </a:r>
            <a:endParaRPr lang="es-ES" altLang="es-CL" dirty="0"/>
          </a:p>
        </p:txBody>
      </p:sp>
    </p:spTree>
    <p:extLst>
      <p:ext uri="{BB962C8B-B14F-4D97-AF65-F5344CB8AC3E}">
        <p14:creationId xmlns:p14="http://schemas.microsoft.com/office/powerpoint/2010/main" val="2397237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549275"/>
            <a:ext cx="9036050" cy="63087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es-CL" sz="4000" b="1" smtClean="0">
              <a:solidFill>
                <a:srgbClr val="FFCC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s-CL" sz="4000" b="1" smtClean="0">
              <a:solidFill>
                <a:srgbClr val="FFCC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s-CL" sz="4000" b="1" smtClean="0">
              <a:solidFill>
                <a:srgbClr val="FFCC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s-CL" sz="4000" smtClean="0"/>
          </a:p>
        </p:txBody>
      </p:sp>
      <p:pic>
        <p:nvPicPr>
          <p:cNvPr id="10243" name="Picture 5" descr="logo GRECIA con tex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172079"/>
            <a:ext cx="4179072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0 Image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4977787"/>
            <a:ext cx="4092167" cy="185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717" y="1606762"/>
            <a:ext cx="4958473" cy="209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 noChangeArrowheads="1"/>
          </p:cNvPicPr>
          <p:nvPr/>
        </p:nvPicPr>
        <p:blipFill rotWithShape="1">
          <a:blip r:embed="rId8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"/>
          <a:stretch/>
        </p:blipFill>
        <p:spPr bwMode="auto">
          <a:xfrm>
            <a:off x="0" y="3697757"/>
            <a:ext cx="9118600" cy="82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7609" y="240416"/>
            <a:ext cx="6824180" cy="101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200" b="1" dirty="0" smtClean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Contexto de la investigación</a:t>
            </a:r>
            <a:endParaRPr lang="en-US" sz="3200" b="1" dirty="0">
              <a:solidFill>
                <a:srgbClr val="00B0F0"/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46855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6712" y="209016"/>
            <a:ext cx="6634736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Presentación de resultados preliminares</a:t>
            </a:r>
            <a:endParaRPr lang="es-ES" altLang="es-CL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662901"/>
              </p:ext>
            </p:extLst>
          </p:nvPr>
        </p:nvGraphicFramePr>
        <p:xfrm>
          <a:off x="1494503" y="2827593"/>
          <a:ext cx="6096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lvl="0" algn="ctr"/>
                      <a:endParaRPr lang="es-CL" sz="1800" dirty="0" smtClean="0">
                        <a:latin typeface="Century Gothic" panose="020B0502020202020204" pitchFamily="34" charset="0"/>
                      </a:endParaRPr>
                    </a:p>
                    <a:p>
                      <a:pPr lvl="0" algn="ctr"/>
                      <a:r>
                        <a:rPr lang="es-CL" sz="1800" dirty="0" smtClean="0">
                          <a:latin typeface="Century Gothic" panose="020B0502020202020204" pitchFamily="34" charset="0"/>
                        </a:rPr>
                        <a:t>FORMACIÓN INICIAL </a:t>
                      </a:r>
                    </a:p>
                    <a:p>
                      <a:pPr lvl="0" algn="ctr"/>
                      <a:r>
                        <a:rPr lang="es-CL" sz="1800" dirty="0" smtClean="0">
                          <a:latin typeface="Century Gothic" panose="020B0502020202020204" pitchFamily="34" charset="0"/>
                        </a:rPr>
                        <a:t>DE EDUCADORES DE</a:t>
                      </a:r>
                      <a:r>
                        <a:rPr lang="es-CL" sz="1800" baseline="0" dirty="0" smtClean="0">
                          <a:latin typeface="Century Gothic" panose="020B0502020202020204" pitchFamily="34" charset="0"/>
                        </a:rPr>
                        <a:t> PÁRVULOS</a:t>
                      </a:r>
                      <a:endParaRPr lang="es-CL" sz="1800" dirty="0" smtClean="0">
                        <a:latin typeface="Century Gothic" panose="020B0502020202020204" pitchFamily="34" charset="0"/>
                      </a:endParaRPr>
                    </a:p>
                    <a:p>
                      <a:pPr lvl="0" algn="ctr"/>
                      <a:endParaRPr lang="es-CL" sz="1800" dirty="0" smtClean="0">
                        <a:latin typeface="Century Gothic" panose="020B0502020202020204" pitchFamily="34" charset="0"/>
                      </a:endParaRPr>
                    </a:p>
                    <a:p>
                      <a:pPr lvl="0" algn="ctr"/>
                      <a:r>
                        <a:rPr lang="es-CL" sz="1800" dirty="0" smtClean="0">
                          <a:latin typeface="Century Gothic" panose="020B0502020202020204" pitchFamily="34" charset="0"/>
                        </a:rPr>
                        <a:t>Análisis documental</a:t>
                      </a:r>
                    </a:p>
                    <a:p>
                      <a:pPr algn="ctr"/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s-CL" sz="1800" dirty="0" smtClean="0">
                        <a:latin typeface="Century Gothic" panose="020B0502020202020204" pitchFamily="34" charset="0"/>
                      </a:endParaRPr>
                    </a:p>
                    <a:p>
                      <a:pPr lvl="0" algn="ctr"/>
                      <a:r>
                        <a:rPr lang="es-CL" sz="1800" dirty="0" smtClean="0">
                          <a:latin typeface="Century Gothic" panose="020B0502020202020204" pitchFamily="34" charset="0"/>
                        </a:rPr>
                        <a:t>CONCEPCIONES EDUCADORES EN FORMACIÓN</a:t>
                      </a:r>
                    </a:p>
                    <a:p>
                      <a:pPr lvl="0" algn="ctr"/>
                      <a:endParaRPr lang="es-CL" sz="1800" dirty="0" smtClean="0">
                        <a:latin typeface="Century Gothic" panose="020B0502020202020204" pitchFamily="34" charset="0"/>
                      </a:endParaRPr>
                    </a:p>
                    <a:p>
                      <a:pPr lvl="0" algn="ctr"/>
                      <a:r>
                        <a:rPr lang="es-CL" sz="1800" dirty="0" smtClean="0">
                          <a:latin typeface="Century Gothic" panose="020B0502020202020204" pitchFamily="34" charset="0"/>
                        </a:rPr>
                        <a:t>Cuestionarios</a:t>
                      </a:r>
                    </a:p>
                    <a:p>
                      <a:pPr algn="ctr"/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Conector recto 5"/>
          <p:cNvCxnSpPr/>
          <p:nvPr/>
        </p:nvCxnSpPr>
        <p:spPr bwMode="auto">
          <a:xfrm>
            <a:off x="4572000" y="3097161"/>
            <a:ext cx="0" cy="15190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66509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Línea base mallas curriculares EDP</a:t>
            </a:r>
            <a:endParaRPr lang="es-ES" altLang="es-CL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949" y="1944632"/>
            <a:ext cx="4403551" cy="338330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914" y="1944633"/>
            <a:ext cx="4948034" cy="338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05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Línea base mallas curriculares EDP</a:t>
            </a:r>
            <a:endParaRPr lang="es-ES" altLang="es-C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13357" t="4357" r="13549" b="2599"/>
          <a:stretch/>
        </p:blipFill>
        <p:spPr>
          <a:xfrm>
            <a:off x="75347" y="2021112"/>
            <a:ext cx="3605479" cy="3111327"/>
          </a:xfrm>
          <a:prstGeom prst="rect">
            <a:avLst/>
          </a:prstGeom>
          <a:ln>
            <a:solidFill>
              <a:schemeClr val="accent3">
                <a:lumMod val="65000"/>
              </a:schemeClr>
            </a:solidFill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l="19432" t="3349" r="4411" b="3349"/>
          <a:stretch/>
        </p:blipFill>
        <p:spPr>
          <a:xfrm>
            <a:off x="3756066" y="2037357"/>
            <a:ext cx="5356161" cy="3095082"/>
          </a:xfrm>
          <a:prstGeom prst="rect">
            <a:avLst/>
          </a:prstGeo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94915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Cuestionario  </a:t>
            </a:r>
            <a:endParaRPr lang="es-ES" altLang="es-CL" dirty="0"/>
          </a:p>
        </p:txBody>
      </p:sp>
      <p:sp>
        <p:nvSpPr>
          <p:cNvPr id="5" name="Rectángulo 4"/>
          <p:cNvSpPr/>
          <p:nvPr/>
        </p:nvSpPr>
        <p:spPr>
          <a:xfrm>
            <a:off x="1614487" y="2247636"/>
            <a:ext cx="5829300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Naturaleza de las </a:t>
            </a:r>
            <a:r>
              <a:rPr lang="es-CL" sz="14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ciencias.</a:t>
            </a:r>
            <a:endParaRPr lang="es-CL" sz="14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Enseñanza de las </a:t>
            </a:r>
            <a:r>
              <a:rPr lang="es-CL" sz="14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ciencias.</a:t>
            </a:r>
            <a:endParaRPr lang="es-CL" sz="14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Aprendizaje de las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ciencias.</a:t>
            </a: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Evaluación de aprendizajes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científicos.</a:t>
            </a: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 de los educadores de Ciencias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Naturales. </a:t>
            </a: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Resolución de Problemas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científicos. </a:t>
            </a: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Competencias de pensamiento científico.</a:t>
            </a:r>
            <a:endParaRPr lang="es-CL" sz="1400" dirty="0">
              <a:solidFill>
                <a:schemeClr val="bg1">
                  <a:lumMod val="50000"/>
                </a:schemeClr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5346" y="1589302"/>
            <a:ext cx="1539141" cy="4108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C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Instrumento</a:t>
            </a:r>
            <a:endParaRPr lang="es-C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2077" y="2190595"/>
            <a:ext cx="1542410" cy="188308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CL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CL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C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dimensiones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CL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C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614486" y="1483445"/>
            <a:ext cx="5715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uestionario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estilo Likert </a:t>
            </a:r>
          </a:p>
          <a:p>
            <a:pPr algn="just"/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Respecto de creencias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estudiantes sobre las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ciencias </a:t>
            </a:r>
            <a:endParaRPr lang="es-CL" sz="16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2077" y="4279466"/>
            <a:ext cx="1542410" cy="87716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/>
            <a:endParaRPr lang="es-CL" sz="9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L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es-CL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afirmaciones</a:t>
            </a:r>
          </a:p>
          <a:p>
            <a:pPr algn="just"/>
            <a:r>
              <a:rPr lang="es-CL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4 </a:t>
            </a:r>
            <a:r>
              <a:rPr lang="es-CL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opciones</a:t>
            </a:r>
          </a:p>
          <a:p>
            <a:pPr algn="just"/>
            <a:endParaRPr lang="es-CL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614487" y="4178862"/>
            <a:ext cx="492918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Totalmente de acuerdo.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Parcialmente 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acuerdo.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Parcialmente 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desacuerdo. </a:t>
            </a:r>
          </a:p>
          <a:p>
            <a:pPr marL="34290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bsolutamente 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CL" sz="14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desacuerdo.</a:t>
            </a: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580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Línea base programas cursos EDP</a:t>
            </a:r>
            <a:endParaRPr lang="es-ES" altLang="es-CL" dirty="0"/>
          </a:p>
        </p:txBody>
      </p:sp>
      <p:sp>
        <p:nvSpPr>
          <p:cNvPr id="6" name="Rectángulo 5"/>
          <p:cNvSpPr/>
          <p:nvPr/>
        </p:nvSpPr>
        <p:spPr>
          <a:xfrm>
            <a:off x="201705" y="1572073"/>
            <a:ext cx="6831107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dirty="0" smtClean="0">
                <a:latin typeface="Century Gothic" panose="020B0502020202020204" pitchFamily="34" charset="0"/>
              </a:rPr>
              <a:t>Aspectos levantados en concordancia con el cuestionario: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Dimensiones potenciadas </a:t>
            </a:r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 los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programas.</a:t>
            </a:r>
            <a:endParaRPr lang="es-CL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Dimensiones </a:t>
            </a:r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que no son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abordadas.</a:t>
            </a:r>
            <a:endParaRPr lang="es-CL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Vinculación </a:t>
            </a:r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entre cada componente estructural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 </a:t>
            </a:r>
            <a:r>
              <a:rPr 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los programas y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los dominios integrados.</a:t>
            </a:r>
            <a:endParaRPr lang="es-CL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01705" y="3194543"/>
            <a:ext cx="8686801" cy="24345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s-CL" dirty="0" smtClean="0">
                <a:latin typeface="Century Gothic" panose="020B0502020202020204" pitchFamily="34" charset="0"/>
              </a:rPr>
              <a:t>Dimensiones del cuestionario utilizados para </a:t>
            </a:r>
            <a:r>
              <a:rPr lang="es-CL" dirty="0" smtClean="0">
                <a:latin typeface="Century Gothic" panose="020B0502020202020204" pitchFamily="34" charset="0"/>
              </a:rPr>
              <a:t>el:</a:t>
            </a:r>
            <a:endParaRPr lang="es-CL" dirty="0" smtClean="0">
              <a:latin typeface="Century Gothic" panose="020B0502020202020204" pitchFamily="34" charset="0"/>
            </a:endParaRP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Naturaleza de las Ciencias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Estrategias/modelos pedagógicos para la enseñanza de las ciencias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Aprendizajes de las ciencias por parte de los niños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Evaluación de los aprendizajes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Rol del educador en la enseñanza de las ciencias naturales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Rol del niño en el aprendizaje de las ciencias naturales</a:t>
            </a:r>
          </a:p>
          <a:p>
            <a:pPr marL="806450" indent="-36195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9C7FF"/>
              </a:buClr>
              <a:buFont typeface="Wingdings" panose="05000000000000000000" pitchFamily="2" charset="2"/>
              <a:buChar char="§"/>
            </a:pPr>
            <a:endParaRPr lang="es-CL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Línea base programas EDP</a:t>
            </a:r>
            <a:endParaRPr lang="es-ES" altLang="es-CL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916706" y="1405804"/>
            <a:ext cx="1452283" cy="57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sz="1800" dirty="0" smtClean="0"/>
              <a:t>N = 43/120</a:t>
            </a:r>
            <a:endParaRPr lang="es-ES" altLang="es-CL" sz="1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802" y="1432698"/>
            <a:ext cx="7754595" cy="538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01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1ª aplicación cuestionario (N=139) </a:t>
            </a:r>
            <a:endParaRPr lang="es-ES" altLang="es-CL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998286"/>
              </p:ext>
            </p:extLst>
          </p:nvPr>
        </p:nvGraphicFramePr>
        <p:xfrm>
          <a:off x="336933" y="1461212"/>
          <a:ext cx="8280002" cy="18548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8007"/>
                <a:gridCol w="466262"/>
                <a:gridCol w="740601"/>
                <a:gridCol w="847138"/>
                <a:gridCol w="1057275"/>
                <a:gridCol w="958300"/>
                <a:gridCol w="1344088"/>
                <a:gridCol w="960031"/>
                <a:gridCol w="1138300"/>
              </a:tblGrid>
              <a:tr h="310357">
                <a:tc grid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Tabla 1: Descripción de la muestra según Universidad, primera </a:t>
                      </a:r>
                      <a:r>
                        <a:rPr lang="es-CL" sz="1800" dirty="0" smtClean="0">
                          <a:effectLst/>
                          <a:latin typeface="Century Gothic" panose="020B0502020202020204" pitchFamily="34" charset="0"/>
                        </a:rPr>
                        <a:t>medición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L" sz="1800" b="1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N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Edad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Procedencia enseñanza media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1ª generación universitaria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Semestre en curso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2° </a:t>
                      </a: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Carrera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L" sz="1800" b="1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Liceo </a:t>
                      </a: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técnico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Científico Humanista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Particular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PUC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20,2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5,4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28,6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66,1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15,5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3,7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36,2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PUCV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21,2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12,0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72,0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16,0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52,0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4,9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24,0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UCSC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22,9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33,9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51,8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14,3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57,1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6,4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23,2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722574" y="6535155"/>
            <a:ext cx="4443845" cy="32284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CL" sz="1400" dirty="0">
                <a:latin typeface="Century Gothic" panose="020B0502020202020204" pitchFamily="34" charset="0"/>
              </a:rPr>
              <a:t>Fuente: </a:t>
            </a:r>
            <a:r>
              <a:rPr lang="es-CL" sz="1400" dirty="0" smtClean="0">
                <a:latin typeface="Century Gothic" panose="020B0502020202020204" pitchFamily="34" charset="0"/>
              </a:rPr>
              <a:t>Proyecto </a:t>
            </a:r>
            <a:r>
              <a:rPr lang="es-CL" sz="1400" dirty="0" err="1" smtClean="0">
                <a:latin typeface="Century Gothic" panose="020B0502020202020204" pitchFamily="34" charset="0"/>
              </a:rPr>
              <a:t>Fondecyt</a:t>
            </a:r>
            <a:r>
              <a:rPr lang="es-CL" sz="1400" dirty="0" smtClean="0">
                <a:latin typeface="Century Gothic" panose="020B0502020202020204" pitchFamily="34" charset="0"/>
              </a:rPr>
              <a:t> - elaboración </a:t>
            </a:r>
            <a:r>
              <a:rPr lang="es-CL" sz="1400" dirty="0">
                <a:latin typeface="Century Gothic" panose="020B0502020202020204" pitchFamily="34" charset="0"/>
              </a:rPr>
              <a:t>propia </a:t>
            </a:r>
            <a:endParaRPr lang="es-CL" sz="1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378"/>
              </p:ext>
            </p:extLst>
          </p:nvPr>
        </p:nvGraphicFramePr>
        <p:xfrm>
          <a:off x="317767" y="3504043"/>
          <a:ext cx="8301577" cy="16696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6877"/>
                <a:gridCol w="2026108"/>
                <a:gridCol w="2563318"/>
                <a:gridCol w="1229194"/>
                <a:gridCol w="1436080"/>
              </a:tblGrid>
              <a:tr h="504825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Tabla </a:t>
                      </a:r>
                      <a:r>
                        <a:rPr lang="es-CL" sz="1800" dirty="0" smtClean="0">
                          <a:effectLst/>
                          <a:latin typeface="Century Gothic" panose="020B0502020202020204" pitchFamily="34" charset="0"/>
                        </a:rPr>
                        <a:t>2: </a:t>
                      </a: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Modalidad de enseñanza de ciencias naturales en educación </a:t>
                      </a:r>
                      <a:r>
                        <a:rPr lang="es-CL" sz="1800" dirty="0" smtClean="0">
                          <a:effectLst/>
                          <a:latin typeface="Century Gothic" panose="020B0502020202020204" pitchFamily="34" charset="0"/>
                        </a:rPr>
                        <a:t>secundaria, </a:t>
                      </a: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según Universidad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L" sz="1800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Asignatura </a:t>
                      </a: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General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Asignatura </a:t>
                      </a: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Específica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Otra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effectLst/>
                          <a:latin typeface="Century Gothic" panose="020B0502020202020204" pitchFamily="34" charset="0"/>
                        </a:rPr>
                        <a:t>No </a:t>
                      </a:r>
                      <a:r>
                        <a:rPr lang="es-CL" sz="1400" b="1" dirty="0" smtClean="0">
                          <a:effectLst/>
                          <a:latin typeface="Century Gothic" panose="020B0502020202020204" pitchFamily="34" charset="0"/>
                        </a:rPr>
                        <a:t>Participó</a:t>
                      </a:r>
                      <a:endParaRPr lang="es-CL" sz="1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PUC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21,1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 smtClean="0"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14,0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0,0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PUCV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19,2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 smtClean="0"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11,5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7,7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UCSC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effectLst/>
                          <a:latin typeface="Century Gothic" panose="020B0502020202020204" pitchFamily="34" charset="0"/>
                        </a:rPr>
                        <a:t>28,6</a:t>
                      </a:r>
                      <a:endParaRPr lang="es-CL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96,4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3,6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effectLst/>
                          <a:latin typeface="Century Gothic" panose="020B0502020202020204" pitchFamily="34" charset="0"/>
                        </a:rPr>
                        <a:t>1,8</a:t>
                      </a:r>
                      <a:endParaRPr lang="es-CL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449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1ª aplicación cuestionario (N=139) </a:t>
            </a:r>
            <a:endParaRPr lang="es-ES" altLang="es-CL" dirty="0"/>
          </a:p>
        </p:txBody>
      </p:sp>
      <p:sp>
        <p:nvSpPr>
          <p:cNvPr id="3" name="Rectángulo 2"/>
          <p:cNvSpPr/>
          <p:nvPr/>
        </p:nvSpPr>
        <p:spPr>
          <a:xfrm>
            <a:off x="4285985" y="4706265"/>
            <a:ext cx="4443845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CL" sz="1400" dirty="0">
                <a:latin typeface="Century Gothic" panose="020B0502020202020204" pitchFamily="34" charset="0"/>
              </a:rPr>
              <a:t>Fuente: </a:t>
            </a:r>
            <a:r>
              <a:rPr lang="es-CL" sz="1400" dirty="0" smtClean="0">
                <a:latin typeface="Century Gothic" panose="020B0502020202020204" pitchFamily="34" charset="0"/>
              </a:rPr>
              <a:t>Proyecto </a:t>
            </a:r>
            <a:r>
              <a:rPr lang="es-CL" sz="1400" dirty="0" err="1" smtClean="0">
                <a:latin typeface="Century Gothic" panose="020B0502020202020204" pitchFamily="34" charset="0"/>
              </a:rPr>
              <a:t>Fondecyt</a:t>
            </a:r>
            <a:r>
              <a:rPr lang="es-CL" sz="1400" dirty="0" smtClean="0">
                <a:latin typeface="Century Gothic" panose="020B0502020202020204" pitchFamily="34" charset="0"/>
              </a:rPr>
              <a:t> - elaboración </a:t>
            </a:r>
            <a:r>
              <a:rPr lang="es-CL" sz="1400" dirty="0">
                <a:latin typeface="Century Gothic" panose="020B0502020202020204" pitchFamily="34" charset="0"/>
              </a:rPr>
              <a:t>propia </a:t>
            </a:r>
            <a:endParaRPr lang="es-CL" sz="1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896934"/>
              </p:ext>
            </p:extLst>
          </p:nvPr>
        </p:nvGraphicFramePr>
        <p:xfrm>
          <a:off x="200025" y="1997711"/>
          <a:ext cx="8629649" cy="24074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28977"/>
                <a:gridCol w="832038"/>
                <a:gridCol w="1000016"/>
                <a:gridCol w="968618"/>
              </a:tblGrid>
              <a:tr h="58102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Tabla 4: Experiencias de enseñanza de ciencias naturales en educación secundaria según universidad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L" sz="160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PUC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PUCV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UCSC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Contenidos disciplinares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86,7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88,6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92,9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Conocimiento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53,3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22,9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28,6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Laboratorio vinculado con contenidos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66,7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74,3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64,3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Laboratorio desvinculado con contenidos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26,7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0,0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0,0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Salidas a terreno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26,7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20,0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28,6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Simulación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13,3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  <a:latin typeface="Century Gothic" panose="020B0502020202020204" pitchFamily="34" charset="0"/>
                        </a:rPr>
                        <a:t>14,3</a:t>
                      </a:r>
                      <a:endParaRPr lang="es-CL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Century Gothic" panose="020B0502020202020204" pitchFamily="34" charset="0"/>
                        </a:rPr>
                        <a:t>21,4</a:t>
                      </a:r>
                      <a:endParaRPr lang="es-CL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12" name="Rectángulo 11"/>
          <p:cNvSpPr/>
          <p:nvPr/>
        </p:nvSpPr>
        <p:spPr>
          <a:xfrm>
            <a:off x="4722574" y="6535155"/>
            <a:ext cx="4443845" cy="32284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CL" sz="1400" dirty="0">
                <a:latin typeface="Century Gothic" panose="020B0502020202020204" pitchFamily="34" charset="0"/>
              </a:rPr>
              <a:t>Fuente: </a:t>
            </a:r>
            <a:r>
              <a:rPr lang="es-CL" sz="1400" dirty="0" smtClean="0">
                <a:latin typeface="Century Gothic" panose="020B0502020202020204" pitchFamily="34" charset="0"/>
              </a:rPr>
              <a:t>Proyecto </a:t>
            </a:r>
            <a:r>
              <a:rPr lang="es-CL" sz="1400" dirty="0" err="1" smtClean="0">
                <a:latin typeface="Century Gothic" panose="020B0502020202020204" pitchFamily="34" charset="0"/>
              </a:rPr>
              <a:t>Fondecyt</a:t>
            </a:r>
            <a:r>
              <a:rPr lang="es-CL" sz="1400" dirty="0" smtClean="0">
                <a:latin typeface="Century Gothic" panose="020B0502020202020204" pitchFamily="34" charset="0"/>
              </a:rPr>
              <a:t> - elaboración </a:t>
            </a:r>
            <a:r>
              <a:rPr lang="es-CL" sz="1400" dirty="0">
                <a:latin typeface="Century Gothic" panose="020B0502020202020204" pitchFamily="34" charset="0"/>
              </a:rPr>
              <a:t>propia </a:t>
            </a:r>
            <a:endParaRPr lang="es-CL" sz="1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050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1ª aplicación cuestionario (N=139) </a:t>
            </a:r>
            <a:endParaRPr lang="es-ES" altLang="es-CL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321745"/>
              </p:ext>
            </p:extLst>
          </p:nvPr>
        </p:nvGraphicFramePr>
        <p:xfrm>
          <a:off x="200024" y="4491040"/>
          <a:ext cx="8815389" cy="2337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15389"/>
              </a:tblGrid>
              <a:tr h="252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DIMENSIÓN</a:t>
                      </a:r>
                      <a:r>
                        <a:rPr lang="es-CL" sz="2000" baseline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1: Naturaleza de las ciencias</a:t>
                      </a:r>
                      <a:endParaRPr lang="es-CL" sz="20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52412">
                <a:tc>
                  <a:txBody>
                    <a:bodyPr/>
                    <a:lstStyle/>
                    <a:p>
                      <a:endParaRPr lang="es-CL" sz="8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s-CL" sz="1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puede afirmar que se evidencia:</a:t>
                      </a:r>
                    </a:p>
                    <a:p>
                      <a:endParaRPr lang="es-CL" sz="8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acuerdo generalizado sobre la importancia de que los párvulos construyan los hechos científicos a partir de los hechos del mundo.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CL" sz="8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niveles de acuerdo más variables en torno a la rigidez y rigurosidad de la metodología de la investigación científica y la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“</a:t>
                      </a:r>
                      <a:r>
                        <a:rPr lang="es-CL" sz="18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incuestionabilidad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”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del conocimiento que se debe enseñar. </a:t>
                      </a:r>
                    </a:p>
                  </a:txBody>
                  <a:tcPr marL="44450" marR="44450" marT="0" marB="0" anchor="b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85738" y="1919891"/>
            <a:ext cx="4216849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Las educadoras en formación:</a:t>
            </a:r>
          </a:p>
          <a:p>
            <a:pPr algn="just"/>
            <a:endParaRPr lang="es-CL" sz="11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Tienden a manifestar mayor acuerdo con las afirmaciones que reflejan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Racionalismo Moderado </a:t>
            </a:r>
            <a:r>
              <a:rPr 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con elementos muy específicos del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Racionalismo Radical.</a:t>
            </a:r>
            <a:endParaRPr lang="es-CL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31176" y="1522945"/>
            <a:ext cx="4384237" cy="13234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Valora el papel fundamental de la razón </a:t>
            </a:r>
            <a:r>
              <a:rPr 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en </a:t>
            </a:r>
            <a:r>
              <a:rPr 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la justificación de nuestros conocimientos</a:t>
            </a:r>
            <a:r>
              <a:rPr 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al mismo tiempo que acoge la </a:t>
            </a:r>
            <a:r>
              <a:rPr 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experiencia 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como aporte a este conocimiento.</a:t>
            </a:r>
            <a:endParaRPr lang="es-CL" sz="16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8" name="Conector recto de flecha 7"/>
          <p:cNvCxnSpPr/>
          <p:nvPr/>
        </p:nvCxnSpPr>
        <p:spPr bwMode="auto">
          <a:xfrm flipV="1">
            <a:off x="4329114" y="2671763"/>
            <a:ext cx="302062" cy="45720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4631176" y="2880325"/>
            <a:ext cx="4384237" cy="15696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Se apoya exclusivamente en la razón </a:t>
            </a:r>
            <a:r>
              <a:rPr 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para la generación de conocimientos </a:t>
            </a:r>
            <a:r>
              <a:rPr 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seguro, de </a:t>
            </a:r>
            <a:r>
              <a:rPr 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válido, universal, necesario</a:t>
            </a:r>
            <a:r>
              <a:rPr 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 y  </a:t>
            </a:r>
            <a:r>
              <a:rPr 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comunicable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Quita valor a 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la </a:t>
            </a:r>
            <a:r>
              <a:rPr 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experiencia </a:t>
            </a:r>
            <a:r>
              <a:rPr 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como fuente de conocimiento por </a:t>
            </a:r>
            <a:r>
              <a:rPr 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ser variable y subjetiva. </a:t>
            </a:r>
          </a:p>
        </p:txBody>
      </p:sp>
      <p:cxnSp>
        <p:nvCxnSpPr>
          <p:cNvPr id="17" name="Conector recto de flecha 16"/>
          <p:cNvCxnSpPr>
            <a:endCxn id="12" idx="1"/>
          </p:cNvCxnSpPr>
          <p:nvPr/>
        </p:nvCxnSpPr>
        <p:spPr bwMode="auto">
          <a:xfrm flipV="1">
            <a:off x="2871788" y="3665155"/>
            <a:ext cx="1759388" cy="673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62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347" y="209016"/>
            <a:ext cx="8654483" cy="10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s-ES" altLang="es-CL" dirty="0" smtClean="0"/>
              <a:t>Resultados preliminares:</a:t>
            </a:r>
          </a:p>
          <a:p>
            <a:r>
              <a:rPr lang="es-ES" altLang="es-CL" dirty="0" smtClean="0"/>
              <a:t>1ª aplicación cuestionario (N=139) </a:t>
            </a:r>
            <a:endParaRPr lang="es-ES" altLang="es-CL" dirty="0"/>
          </a:p>
        </p:txBody>
      </p:sp>
      <p:sp>
        <p:nvSpPr>
          <p:cNvPr id="3" name="Rectángulo 2"/>
          <p:cNvSpPr/>
          <p:nvPr/>
        </p:nvSpPr>
        <p:spPr>
          <a:xfrm>
            <a:off x="4285985" y="4706265"/>
            <a:ext cx="4443845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CL" sz="1400" dirty="0">
                <a:latin typeface="Century Gothic" panose="020B0502020202020204" pitchFamily="34" charset="0"/>
              </a:rPr>
              <a:t>Fuente: </a:t>
            </a:r>
            <a:r>
              <a:rPr lang="es-CL" sz="1400" dirty="0" smtClean="0">
                <a:latin typeface="Century Gothic" panose="020B0502020202020204" pitchFamily="34" charset="0"/>
              </a:rPr>
              <a:t>Proyecto </a:t>
            </a:r>
            <a:r>
              <a:rPr lang="es-CL" sz="1400" dirty="0" err="1" smtClean="0">
                <a:latin typeface="Century Gothic" panose="020B0502020202020204" pitchFamily="34" charset="0"/>
              </a:rPr>
              <a:t>Fondecyt</a:t>
            </a:r>
            <a:r>
              <a:rPr lang="es-CL" sz="1400" dirty="0" smtClean="0">
                <a:latin typeface="Century Gothic" panose="020B0502020202020204" pitchFamily="34" charset="0"/>
              </a:rPr>
              <a:t> - elaboración </a:t>
            </a:r>
            <a:r>
              <a:rPr lang="es-CL" sz="1400" dirty="0">
                <a:latin typeface="Century Gothic" panose="020B0502020202020204" pitchFamily="34" charset="0"/>
              </a:rPr>
              <a:t>propia </a:t>
            </a:r>
            <a:endParaRPr lang="es-CL" sz="1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432184"/>
              </p:ext>
            </p:extLst>
          </p:nvPr>
        </p:nvGraphicFramePr>
        <p:xfrm>
          <a:off x="103924" y="1504943"/>
          <a:ext cx="8868628" cy="3835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68628"/>
              </a:tblGrid>
              <a:tr h="252412">
                <a:tc>
                  <a:txBody>
                    <a:bodyPr/>
                    <a:lstStyle/>
                    <a:p>
                      <a:pPr marL="0" algn="just" defTabSz="914378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kern="120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DIMENSIÓN 2: Enseñanza de las Ciencias</a:t>
                      </a:r>
                      <a:endParaRPr lang="es-CL" sz="2000" b="1" kern="1200" dirty="0">
                        <a:solidFill>
                          <a:schemeClr val="lt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52412">
                <a:tc>
                  <a:txBody>
                    <a:bodyPr/>
                    <a:lstStyle/>
                    <a:p>
                      <a:pPr algn="just"/>
                      <a:endParaRPr lang="es-CL" sz="8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CL" sz="1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puede afirmar que se evidencia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acuerdo general en torno a que la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Enseñanza</a:t>
                      </a:r>
                      <a:r>
                        <a:rPr lang="es-CL" sz="1800" b="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las ciencias</a:t>
                      </a:r>
                      <a:r>
                        <a:rPr lang="es-CL" sz="1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:</a:t>
                      </a:r>
                      <a:endParaRPr lang="es-CL" sz="18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CL" sz="8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promueve una actitud ciudadana crítica y responsable en los niños.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aporta</a:t>
                      </a:r>
                      <a:r>
                        <a:rPr lang="es-CL" sz="1800" b="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CL" sz="1800" b="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la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posibilidad de explicar el mundo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cotidiano,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partir de teorías científicas. 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permite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los párvulos cambiar su forma de actuar frente a nuevas situaciones del mundo real. 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 considerar los conceptos que tienen los párvulos. 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aporta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actividades experimentales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que sirven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para justificar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las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teorías científicas. 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considerar los conocimientos/ significados previos de los párvulos.</a:t>
                      </a:r>
                    </a:p>
                    <a:p>
                      <a:pPr marL="285750" indent="-285750" algn="just" defTabSz="914378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</a:t>
                      </a:r>
                      <a:r>
                        <a:rPr lang="es-CL" sz="1800" b="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integrar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componentes socioculturales de la </a:t>
                      </a:r>
                      <a:r>
                        <a:rPr lang="es-CL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ciencia.</a:t>
                      </a:r>
                      <a:endParaRPr lang="es-CL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676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414175" y="6444614"/>
            <a:ext cx="8342555" cy="4061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Grupo de Reflexión en Enseñanza de las Ciencias e Investigación Didáctica - Laboratorio GRECIA</a:t>
            </a:r>
          </a:p>
          <a:p>
            <a:pPr algn="ctr"/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www.laboratoriogrecia.cl</a:t>
            </a:r>
            <a:endParaRPr lang="es-CL" sz="12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4" descr="http://i356.photobucket.com/albums/oo7/Fotos_kogane/Greciaa/profemari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25"/>
          <a:stretch/>
        </p:blipFill>
        <p:spPr bwMode="auto">
          <a:xfrm>
            <a:off x="63980" y="1466756"/>
            <a:ext cx="1335048" cy="13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http://1.bp.blogspot.com/-kPUh44tls-c/TyoaWGb9EbI/AAAAAAAABJA/TwL9WU9D9Bw/s1600/pontificia+universidad+catolica+de+chile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2099" r="51978" b="34994"/>
          <a:stretch/>
        </p:blipFill>
        <p:spPr bwMode="auto">
          <a:xfrm>
            <a:off x="1371239" y="1466756"/>
            <a:ext cx="782720" cy="89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http://wikibello.cl/wb/images/c/cc/PUCV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70" y="4581554"/>
            <a:ext cx="880009" cy="95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lberto labarrer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8" t="6516" r="5051"/>
          <a:stretch/>
        </p:blipFill>
        <p:spPr bwMode="auto">
          <a:xfrm>
            <a:off x="6242809" y="4741174"/>
            <a:ext cx="1594059" cy="135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ristian merin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97" y="4703678"/>
            <a:ext cx="1392219" cy="139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luigi cuella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9" y="4787153"/>
            <a:ext cx="1226947" cy="130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sultado de imagen para us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735" y="4716024"/>
            <a:ext cx="872298" cy="87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esultado de imagen para universidad católica de la santísima concepción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1"/>
          <a:stretch/>
        </p:blipFill>
        <p:spPr bwMode="auto">
          <a:xfrm>
            <a:off x="1337907" y="4662752"/>
            <a:ext cx="897991" cy="89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337907" y="5541899"/>
            <a:ext cx="17434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>
                <a:latin typeface="Century Gothic" panose="020B0502020202020204" pitchFamily="34" charset="0"/>
              </a:rPr>
              <a:t>Luigi </a:t>
            </a:r>
            <a:r>
              <a:rPr lang="es-CL" sz="1000" b="1" dirty="0" smtClean="0">
                <a:latin typeface="Century Gothic" panose="020B0502020202020204" pitchFamily="34" charset="0"/>
              </a:rPr>
              <a:t>Cuellar</a:t>
            </a: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Dr</a:t>
            </a:r>
            <a:r>
              <a:rPr lang="es-CL" sz="1000" b="1" dirty="0">
                <a:latin typeface="Century Gothic" panose="020B0502020202020204" pitchFamily="34" charset="0"/>
              </a:rPr>
              <a:t>. en Didáctica de las Ciencias Experimentales 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433994" y="5541899"/>
            <a:ext cx="17434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Cristián Merino</a:t>
            </a: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Dr</a:t>
            </a:r>
            <a:r>
              <a:rPr lang="es-CL" sz="1000" b="1" dirty="0">
                <a:latin typeface="Century Gothic" panose="020B0502020202020204" pitchFamily="34" charset="0"/>
              </a:rPr>
              <a:t>. en Didáctica de las Ciencias Experimentales 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812947" y="5695787"/>
            <a:ext cx="14615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Alberto </a:t>
            </a:r>
            <a:r>
              <a:rPr lang="es-CL" sz="1000" b="1" dirty="0" err="1" smtClean="0">
                <a:latin typeface="Century Gothic" panose="020B0502020202020204" pitchFamily="34" charset="0"/>
              </a:rPr>
              <a:t>Labarrere</a:t>
            </a:r>
            <a:endParaRPr lang="es-CL" sz="1000" b="1" dirty="0" smtClean="0">
              <a:latin typeface="Century Gothic" panose="020B0502020202020204" pitchFamily="34" charset="0"/>
            </a:endParaRP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Dr</a:t>
            </a:r>
            <a:r>
              <a:rPr lang="es-CL" sz="1000" b="1" dirty="0">
                <a:latin typeface="Century Gothic" panose="020B0502020202020204" pitchFamily="34" charset="0"/>
              </a:rPr>
              <a:t>. en </a:t>
            </a:r>
            <a:r>
              <a:rPr lang="es-CL" sz="1000" b="1" dirty="0" smtClean="0">
                <a:latin typeface="Century Gothic" panose="020B0502020202020204" pitchFamily="34" charset="0"/>
              </a:rPr>
              <a:t>Psicología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371239" y="2342842"/>
            <a:ext cx="17434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Mario Quintanilla</a:t>
            </a: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Dr</a:t>
            </a:r>
            <a:r>
              <a:rPr lang="es-CL" sz="1000" b="1" dirty="0">
                <a:latin typeface="Century Gothic" panose="020B0502020202020204" pitchFamily="34" charset="0"/>
              </a:rPr>
              <a:t>. en Didáctica de las Ciencias Experimentales 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pic>
        <p:nvPicPr>
          <p:cNvPr id="25" name="Picture 4" descr="http://1.bp.blogspot.com/-kPUh44tls-c/TyoaWGb9EbI/AAAAAAAABJA/TwL9WU9D9Bw/s1600/pontificia+universidad+catolica+de+chile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2099" r="51978" b="34994"/>
          <a:stretch/>
        </p:blipFill>
        <p:spPr bwMode="auto">
          <a:xfrm>
            <a:off x="1394868" y="3035027"/>
            <a:ext cx="782720" cy="89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1394868" y="3911113"/>
            <a:ext cx="17434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María Luisa Orellana </a:t>
            </a: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Dra. </a:t>
            </a:r>
            <a:r>
              <a:rPr lang="es-CL" sz="1000" b="1" dirty="0">
                <a:latin typeface="Century Gothic" panose="020B0502020202020204" pitchFamily="34" charset="0"/>
              </a:rPr>
              <a:t>en Didáctica de las Ciencias Experimentales 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pic>
        <p:nvPicPr>
          <p:cNvPr id="1042" name="Picture 18" descr="Resultado de imagen para maria luisa orellana vitamina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67" t="1321" r="357" b="20053"/>
          <a:stretch/>
        </p:blipFill>
        <p:spPr bwMode="auto">
          <a:xfrm>
            <a:off x="63980" y="3135584"/>
            <a:ext cx="1253888" cy="126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esultado de imagen para verónica astroz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729" y="3029608"/>
            <a:ext cx="1120937" cy="137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1.bp.blogspot.com/-kPUh44tls-c/TyoaWGb9EbI/AAAAAAAABJA/TwL9WU9D9Bw/s1600/pontificia+universidad+catolica+de+chile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2099" r="51978" b="34994"/>
          <a:stretch/>
        </p:blipFill>
        <p:spPr bwMode="auto">
          <a:xfrm>
            <a:off x="4235666" y="3001708"/>
            <a:ext cx="782720" cy="89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ángulo 28"/>
          <p:cNvSpPr/>
          <p:nvPr/>
        </p:nvSpPr>
        <p:spPr>
          <a:xfrm>
            <a:off x="4235666" y="3985370"/>
            <a:ext cx="17434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María Verónica Astroza</a:t>
            </a:r>
          </a:p>
          <a:p>
            <a:pPr lvl="0"/>
            <a:r>
              <a:rPr lang="es-CL" sz="1000" b="1" dirty="0" smtClean="0">
                <a:latin typeface="Century Gothic" panose="020B0502020202020204" pitchFamily="34" charset="0"/>
              </a:rPr>
              <a:t>Magíster en Educación</a:t>
            </a:r>
            <a:endParaRPr lang="es-CL" sz="1000" dirty="0">
              <a:latin typeface="Century Gothic" panose="020B0502020202020204" pitchFamily="34" charset="0"/>
            </a:endParaRPr>
          </a:p>
        </p:txBody>
      </p:sp>
      <p:sp>
        <p:nvSpPr>
          <p:cNvPr id="34" name="6 Rectángulo"/>
          <p:cNvSpPr/>
          <p:nvPr/>
        </p:nvSpPr>
        <p:spPr>
          <a:xfrm>
            <a:off x="87609" y="240416"/>
            <a:ext cx="6824180" cy="101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200" b="1" dirty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Equipo</a:t>
            </a:r>
            <a:r>
              <a:rPr lang="en-US" sz="3200" b="1" dirty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 de Investigadores</a:t>
            </a:r>
          </a:p>
        </p:txBody>
      </p:sp>
      <p:sp>
        <p:nvSpPr>
          <p:cNvPr id="5" name="Llamada de flecha a la izquierda 4"/>
          <p:cNvSpPr/>
          <p:nvPr/>
        </p:nvSpPr>
        <p:spPr bwMode="auto">
          <a:xfrm>
            <a:off x="2976629" y="1882588"/>
            <a:ext cx="2433917" cy="47555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822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Director proyecto</a:t>
            </a:r>
          </a:p>
        </p:txBody>
      </p:sp>
    </p:spTree>
    <p:extLst>
      <p:ext uri="{BB962C8B-B14F-4D97-AF65-F5344CB8AC3E}">
        <p14:creationId xmlns:p14="http://schemas.microsoft.com/office/powerpoint/2010/main" val="3618459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414175" y="5604090"/>
            <a:ext cx="8342555" cy="1162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es-MX" altLang="es-CL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Proyecto FONDECYT </a:t>
            </a:r>
            <a:r>
              <a:rPr lang="es-MX" altLang="es-CL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1105505</a:t>
            </a:r>
            <a:endParaRPr lang="es-MX" altLang="es-CL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9576" y="1180274"/>
            <a:ext cx="8232422" cy="1102519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es-ES" altLang="es-CL" sz="3400" b="1" dirty="0"/>
              <a:t>Identificación y caracterización de las </a:t>
            </a:r>
            <a:r>
              <a:rPr lang="es-ES" altLang="es-CL" sz="3400" b="1" dirty="0" smtClean="0"/>
              <a:t/>
            </a:r>
            <a:br>
              <a:rPr lang="es-ES" altLang="es-CL" sz="3400" b="1" dirty="0" smtClean="0"/>
            </a:br>
            <a:r>
              <a:rPr lang="es-ES" altLang="es-CL" sz="3400" b="1" dirty="0" smtClean="0"/>
              <a:t>competencias </a:t>
            </a:r>
            <a:r>
              <a:rPr lang="es-ES" altLang="es-CL" sz="3400" b="1" dirty="0"/>
              <a:t>de pensamiento científico </a:t>
            </a:r>
            <a:r>
              <a:rPr lang="es-ES" altLang="es-CL" sz="3400" b="1" dirty="0" smtClean="0"/>
              <a:t/>
            </a:r>
            <a:br>
              <a:rPr lang="es-ES" altLang="es-CL" sz="3400" b="1" dirty="0" smtClean="0"/>
            </a:br>
            <a:r>
              <a:rPr lang="es-ES" altLang="es-CL" sz="3400" b="1" dirty="0" smtClean="0"/>
              <a:t>de </a:t>
            </a:r>
            <a:r>
              <a:rPr lang="es-ES" altLang="es-CL" sz="3400" b="1" dirty="0" smtClean="0"/>
              <a:t>educadores </a:t>
            </a:r>
            <a:r>
              <a:rPr lang="es-ES" altLang="es-CL" sz="3400" b="1" dirty="0"/>
              <a:t>de párvulos en </a:t>
            </a:r>
            <a:r>
              <a:rPr lang="es-ES" altLang="es-CL" sz="3400" b="1" dirty="0" smtClean="0"/>
              <a:t>formación:</a:t>
            </a:r>
            <a:endParaRPr lang="en-US" sz="34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7893" y="2828145"/>
            <a:ext cx="8075118" cy="918102"/>
          </a:xfrm>
        </p:spPr>
        <p:txBody>
          <a:bodyPr vert="horz" lIns="68580" tIns="34290" rIns="68580" bIns="34290" rtlCol="0" anchor="ctr">
            <a:noAutofit/>
          </a:bodyPr>
          <a:lstStyle/>
          <a:p>
            <a:pPr>
              <a:lnSpc>
                <a:spcPts val="3700"/>
              </a:lnSpc>
              <a:spcBef>
                <a:spcPct val="0"/>
              </a:spcBef>
            </a:pP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Una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contribución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fundamental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educación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científica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las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primeras</a:t>
            </a:r>
            <a:r>
              <a:rPr lang="en-US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34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edades</a:t>
            </a:r>
            <a:endParaRPr lang="es-CL" sz="3400" b="1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 descr="http://intlimg.demandmedia.com/DM-Resize/photos.demandstudios.com/getty/article/142/80/86505397.jpg?w=1200&amp;h=630&amp;crop_min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435" y="4019371"/>
            <a:ext cx="2984295" cy="150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territoriolocal.cl/wp-content/uploads/2013/01/4131234154_ef1835a728_z-640x3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160" y="4019371"/>
            <a:ext cx="2508914" cy="149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lanacion.cl/noticias/site/artic/20111230/imag/foto_5721720111230143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5" y="4020181"/>
            <a:ext cx="2714625" cy="149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4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6444614"/>
            <a:ext cx="8756731" cy="4061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Grupo de Reflexión en Enseñanza de las Ciencias e Investigación Didáctica - Laboratorio GRECIA</a:t>
            </a:r>
          </a:p>
          <a:p>
            <a:pPr algn="ctr"/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www.laboratoriogrecia.cl</a:t>
            </a:r>
            <a:endParaRPr lang="es-CL" sz="12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8678" name="Picture 6" descr="http://wikibello.cl/wb/images/c/cc/PUCV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818" y="1455658"/>
            <a:ext cx="880009" cy="95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esultado de imagen para universidad católica de la santísima concepción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1"/>
          <a:stretch/>
        </p:blipFill>
        <p:spPr bwMode="auto">
          <a:xfrm>
            <a:off x="3258917" y="1483601"/>
            <a:ext cx="974118" cy="97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22"/>
          <p:cNvSpPr/>
          <p:nvPr/>
        </p:nvSpPr>
        <p:spPr>
          <a:xfrm>
            <a:off x="4598077" y="5695524"/>
            <a:ext cx="1743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>
                <a:latin typeface="Century Gothic" panose="020B0502020202020204" pitchFamily="34" charset="0"/>
              </a:rPr>
              <a:t>David Valenzuela 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pic>
        <p:nvPicPr>
          <p:cNvPr id="25" name="Picture 4" descr="http://1.bp.blogspot.com/-kPUh44tls-c/TyoaWGb9EbI/AAAAAAAABJA/TwL9WU9D9Bw/s1600/pontificia+universidad+catolica+de+chile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2099" r="51978" b="34994"/>
          <a:stretch/>
        </p:blipFill>
        <p:spPr bwMode="auto">
          <a:xfrm>
            <a:off x="1601782" y="1408711"/>
            <a:ext cx="921386" cy="104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88687" y="2697535"/>
            <a:ext cx="1108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200" b="1" dirty="0" smtClean="0">
                <a:latin typeface="Century Gothic" panose="020B0502020202020204" pitchFamily="34" charset="0"/>
              </a:rPr>
              <a:t>PROFESORES CURSOS EN ESTUDIO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4" name="6 Rectángulo"/>
          <p:cNvSpPr/>
          <p:nvPr/>
        </p:nvSpPr>
        <p:spPr>
          <a:xfrm>
            <a:off x="87608" y="240416"/>
            <a:ext cx="7291581" cy="101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200" b="1" dirty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Equipo</a:t>
            </a:r>
            <a:r>
              <a:rPr lang="en-US" sz="3200" b="1" dirty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 de </a:t>
            </a:r>
            <a:r>
              <a:rPr lang="en-US" sz="3200" b="1" dirty="0" err="1" smtClean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apoyo</a:t>
            </a:r>
            <a:r>
              <a:rPr lang="en-US" sz="3200" b="1" dirty="0" smtClean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 a la </a:t>
            </a:r>
            <a:r>
              <a:rPr lang="en-US" sz="3200" b="1" dirty="0" err="1" smtClean="0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rPr>
              <a:t>investigación</a:t>
            </a:r>
            <a:endParaRPr lang="en-US" sz="3200" b="1" dirty="0">
              <a:solidFill>
                <a:srgbClr val="00B0F0"/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49358" y="4946434"/>
            <a:ext cx="986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1200" b="1" dirty="0" smtClean="0">
                <a:latin typeface="Century Gothic" panose="020B0502020202020204" pitchFamily="34" charset="0"/>
              </a:rPr>
              <a:t>TESISTAS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1190730" y="5717064"/>
            <a:ext cx="1743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>
                <a:latin typeface="Century Gothic" panose="020B0502020202020204" pitchFamily="34" charset="0"/>
              </a:rPr>
              <a:t>Carolina Orellana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3001460" y="5717064"/>
            <a:ext cx="148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 smtClean="0">
                <a:latin typeface="Century Gothic" panose="020B0502020202020204" pitchFamily="34" charset="0"/>
              </a:rPr>
              <a:t>Juan </a:t>
            </a:r>
            <a:r>
              <a:rPr lang="es-CL" sz="1200" b="1" dirty="0">
                <a:latin typeface="Century Gothic" panose="020B0502020202020204" pitchFamily="34" charset="0"/>
              </a:rPr>
              <a:t>Pablo Lobos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702517" y="3888581"/>
            <a:ext cx="16152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>
                <a:latin typeface="Century Gothic" panose="020B0502020202020204" pitchFamily="34" charset="0"/>
              </a:rPr>
              <a:t>Claudia Rodríguez</a:t>
            </a:r>
            <a:r>
              <a:rPr lang="es-CL" sz="1200" b="1" dirty="0">
                <a:latin typeface="Century Gothic" panose="020B0502020202020204" pitchFamily="34" charset="0"/>
              </a:rPr>
              <a:t> 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190730" y="3869780"/>
            <a:ext cx="1743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>
                <a:latin typeface="Century Gothic" panose="020B0502020202020204" pitchFamily="34" charset="0"/>
              </a:rPr>
              <a:t>Macarena </a:t>
            </a:r>
            <a:r>
              <a:rPr lang="es-CL" sz="1200" b="1" dirty="0" err="1" smtClean="0">
                <a:latin typeface="Century Gothic" panose="020B0502020202020204" pitchFamily="34" charset="0"/>
              </a:rPr>
              <a:t>Ocáriz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3001460" y="3869780"/>
            <a:ext cx="148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>
                <a:latin typeface="Century Gothic" panose="020B0502020202020204" pitchFamily="34" charset="0"/>
              </a:rPr>
              <a:t>Joyce Maturana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Resultado de imagen para macarena ocariz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020" y="2480869"/>
            <a:ext cx="1388911" cy="138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joyce maturan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501" y="2480870"/>
            <a:ext cx="1370950" cy="137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9" t="14486" r="8234" b="13603"/>
          <a:stretch/>
        </p:blipFill>
        <p:spPr>
          <a:xfrm>
            <a:off x="4903509" y="2462775"/>
            <a:ext cx="1132626" cy="142562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341" r="3673" b="15405"/>
          <a:stretch/>
        </p:blipFill>
        <p:spPr>
          <a:xfrm>
            <a:off x="6384898" y="4248494"/>
            <a:ext cx="1200150" cy="1414462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6113228" y="5711035"/>
            <a:ext cx="1743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>
                <a:latin typeface="Century Gothic" panose="020B0502020202020204" pitchFamily="34" charset="0"/>
              </a:rPr>
              <a:t>Eduardo Valdivia</a:t>
            </a:r>
            <a:endParaRPr lang="es-CL" sz="1200" dirty="0">
              <a:latin typeface="Century Gothic" panose="020B0502020202020204" pitchFamily="34" charset="0"/>
            </a:endParaRPr>
          </a:p>
        </p:txBody>
      </p:sp>
      <p:pic>
        <p:nvPicPr>
          <p:cNvPr id="4" name="7FB1B4AC-EF0A-4685-9220-13DE8C419255" descr="E17AE5A2-7BA1-4E8B-AB32-8B61C95F5149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3" t="6250" r="17104" b="17708"/>
          <a:stretch/>
        </p:blipFill>
        <p:spPr bwMode="auto">
          <a:xfrm>
            <a:off x="3045876" y="4268574"/>
            <a:ext cx="1400201" cy="143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2" r="20647" b="11048"/>
          <a:stretch/>
        </p:blipFill>
        <p:spPr>
          <a:xfrm>
            <a:off x="1377695" y="4251883"/>
            <a:ext cx="1369560" cy="143106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" t="2245" r="27589" b="1"/>
          <a:stretch/>
        </p:blipFill>
        <p:spPr>
          <a:xfrm rot="5400000">
            <a:off x="4767975" y="4408279"/>
            <a:ext cx="1403694" cy="113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00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8341" y="4761371"/>
            <a:ext cx="891026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ES_tradnl" altLang="es-CL" sz="1600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Pretendemos favorecer </a:t>
            </a:r>
            <a:r>
              <a:rPr lang="es-ES_tradnl" altLang="es-CL" sz="1600" b="1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experiencias </a:t>
            </a:r>
            <a:r>
              <a:rPr lang="es-ES_tradnl" altLang="es-CL" sz="1600" b="1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pedagógicas </a:t>
            </a:r>
            <a:r>
              <a:rPr lang="es-ES_tradnl" altLang="es-CL" sz="1600" b="1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que </a:t>
            </a:r>
            <a:r>
              <a:rPr lang="es-ES_tradnl" altLang="es-CL" sz="1600" b="1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conecten </a:t>
            </a:r>
            <a:r>
              <a:rPr lang="es-ES_tradnl" altLang="es-CL" sz="1600" b="1" dirty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 la curiosidad y el </a:t>
            </a:r>
            <a:r>
              <a:rPr lang="es-ES_tradnl" altLang="es-CL" sz="1600" b="1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asombro de los niños y niñas</a:t>
            </a:r>
            <a:r>
              <a:rPr lang="es-ES_tradnl" altLang="es-CL" sz="1600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incorporando distintas </a:t>
            </a:r>
            <a:r>
              <a:rPr lang="es-ES_tradnl" altLang="es-CL" sz="1600" dirty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vías de acceso al conocimiento, </a:t>
            </a:r>
            <a:r>
              <a:rPr lang="es-ES" altLang="es-CL" sz="1600" dirty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desmitifica</a:t>
            </a:r>
            <a:r>
              <a:rPr lang="es-ES_tradnl" altLang="es-CL" sz="1600" dirty="0" err="1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ndo</a:t>
            </a:r>
            <a:r>
              <a:rPr lang="es-ES" altLang="es-CL" sz="1600" dirty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la idea de que </a:t>
            </a:r>
            <a:r>
              <a:rPr lang="es-ES" altLang="es-CL" sz="1600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 ciencia es compleja o </a:t>
            </a:r>
            <a:r>
              <a:rPr lang="es-ES" altLang="es-CL" sz="1600" dirty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accesible sólo a unos </a:t>
            </a:r>
            <a:r>
              <a:rPr lang="es-ES" altLang="es-CL" sz="1600" dirty="0" smtClean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pocos.</a:t>
            </a:r>
            <a:endParaRPr lang="es-ES" altLang="es-CL" sz="1600" dirty="0">
              <a:solidFill>
                <a:schemeClr val="bg2">
                  <a:lumMod val="7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642846" y="1583261"/>
            <a:ext cx="2385757" cy="3139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lang="es-ES_tradnl" altLang="es-CL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A</a:t>
            </a:r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lfabetización</a:t>
            </a:r>
            <a:endParaRPr lang="es-ES_tradnl" altLang="es-CL" sz="16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642847" y="2000715"/>
            <a:ext cx="2385757" cy="27392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altLang="es-CL" sz="1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Valorar el lenguaje en los procesos comprensivos y constructivos, al </a:t>
            </a:r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articular </a:t>
            </a:r>
            <a:r>
              <a:rPr lang="es-ES_tradnl" altLang="es-CL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la mirada </a:t>
            </a:r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científica para la comprensión del mundo</a:t>
            </a:r>
            <a:r>
              <a:rPr lang="es-ES_tradnl" altLang="es-CL" sz="1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, su intervención y transformación.</a:t>
            </a:r>
          </a:p>
          <a:p>
            <a:pPr algn="ctr"/>
            <a:endParaRPr lang="es-ES_tradnl" altLang="es-CL" sz="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es-ES_tradnl" altLang="es-CL" sz="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es-ES_tradnl" altLang="es-CL" sz="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es-ES_tradnl" altLang="es-CL" sz="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es-ES_tradnl" altLang="es-CL" sz="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es-ES_tradnl" altLang="es-CL" sz="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74260" y="2002376"/>
            <a:ext cx="2070513" cy="27515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" altLang="es-CL" sz="1600" dirty="0" smtClean="0">
                <a:latin typeface="Century Gothic" panose="020B0502020202020204" pitchFamily="34" charset="0"/>
              </a:rPr>
              <a:t>Comprender las Ciencias Naturales como una </a:t>
            </a:r>
            <a:r>
              <a:rPr lang="es-ES" altLang="es-CL" sz="1600" b="1" dirty="0" smtClean="0">
                <a:latin typeface="Century Gothic" panose="020B0502020202020204" pitchFamily="34" charset="0"/>
              </a:rPr>
              <a:t>construcción profundamente humana</a:t>
            </a:r>
            <a:r>
              <a:rPr lang="es-ES" altLang="es-CL" sz="1600" dirty="0" smtClean="0">
                <a:latin typeface="Century Gothic" panose="020B0502020202020204" pitchFamily="34" charset="0"/>
              </a:rPr>
              <a:t>, socialmente construida, vinculada a emociones y valores.</a:t>
            </a:r>
          </a:p>
          <a:p>
            <a:pPr algn="ctr">
              <a:lnSpc>
                <a:spcPct val="90000"/>
              </a:lnSpc>
            </a:pPr>
            <a:endParaRPr lang="es-ES" altLang="es-CL" sz="1600" dirty="0">
              <a:latin typeface="Century Gothic" panose="020B0502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113591" y="2006381"/>
            <a:ext cx="2437866" cy="27392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altLang="es-CL" sz="1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Aportar </a:t>
            </a:r>
            <a:r>
              <a:rPr lang="es-ES_tradnl" altLang="es-CL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 la </a:t>
            </a:r>
            <a:r>
              <a:rPr lang="es-ES_tradnl" altLang="es-CL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comprensión </a:t>
            </a:r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permanente </a:t>
            </a:r>
            <a:r>
              <a:rPr lang="es-ES_tradnl" altLang="es-CL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de los problemas socialmente relevantes</a:t>
            </a:r>
            <a:r>
              <a:rPr lang="es-ES_tradnl" altLang="es-CL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integrando las formas de mirar de la </a:t>
            </a:r>
            <a:r>
              <a:rPr lang="es-ES_tradnl" altLang="es-CL" sz="1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ciencia en materias </a:t>
            </a:r>
            <a:r>
              <a:rPr lang="es-ES_tradnl" altLang="es-CL" sz="16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sociocientíficas</a:t>
            </a:r>
            <a:r>
              <a:rPr lang="es-ES_tradnl" altLang="es-CL" sz="16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s-ES" altLang="es-CL" sz="1600" dirty="0" smtClean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 smtClean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 smtClean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 smtClean="0">
              <a:latin typeface="Century Gothic" panose="020B0502020202020204" pitchFamily="34" charset="0"/>
            </a:endParaRPr>
          </a:p>
          <a:p>
            <a:pPr algn="ctr"/>
            <a:endParaRPr lang="es-ES" altLang="es-CL" sz="200" dirty="0">
              <a:latin typeface="Century Gothic" panose="020B0502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113590" y="1556367"/>
            <a:ext cx="2437865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/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Formación ciudadana </a:t>
            </a:r>
            <a:endParaRPr lang="es-ES_tradnl" altLang="es-CL" sz="16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73337" y="162699"/>
            <a:ext cx="7541666" cy="1143000"/>
          </a:xfrm>
          <a:noFill/>
        </p:spPr>
        <p:txBody>
          <a:bodyPr>
            <a:noAutofit/>
          </a:bodyPr>
          <a:lstStyle/>
          <a:p>
            <a:r>
              <a:rPr lang="es-CL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Orientaciones </a:t>
            </a:r>
            <a:r>
              <a:rPr lang="es-CL" altLang="es-CL" sz="2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teóricas: </a:t>
            </a:r>
            <a:r>
              <a:rPr lang="es-CL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/>
            </a:r>
            <a:br>
              <a:rPr lang="es-CL" altLang="es-CL" sz="2400" b="1" dirty="0">
                <a:solidFill>
                  <a:srgbClr val="00B0F0"/>
                </a:solidFill>
                <a:latin typeface="Century Gothic" panose="020B0502020202020204" pitchFamily="34" charset="0"/>
              </a:rPr>
            </a:br>
            <a:r>
              <a:rPr lang="es-CL" altLang="es-CL" sz="2200" b="1" dirty="0" smtClean="0">
                <a:solidFill>
                  <a:srgbClr val="29C7FF"/>
                </a:solidFill>
                <a:latin typeface="Century Gothic" panose="020B0502020202020204" pitchFamily="34" charset="0"/>
              </a:rPr>
              <a:t>Respuestas </a:t>
            </a:r>
            <a:r>
              <a:rPr lang="es-CL" altLang="es-CL" sz="2200" b="1" dirty="0">
                <a:solidFill>
                  <a:srgbClr val="29C7FF"/>
                </a:solidFill>
                <a:latin typeface="Century Gothic" panose="020B0502020202020204" pitchFamily="34" charset="0"/>
              </a:rPr>
              <a:t>a una necesidad desde diferentes perspectivas</a:t>
            </a:r>
            <a:endParaRPr lang="es-ES" altLang="es-CL" sz="2200" b="1" dirty="0">
              <a:solidFill>
                <a:srgbClr val="29C7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974260" y="1554168"/>
            <a:ext cx="206943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/>
            <a:r>
              <a:rPr lang="es-ES_tradnl" altLang="es-CL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I</a:t>
            </a:r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nclusión social</a:t>
            </a:r>
            <a:endParaRPr lang="es-ES_tradnl" altLang="es-CL" sz="16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18341" y="2000715"/>
            <a:ext cx="1797244" cy="27515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es-ES" altLang="es-CL" sz="1600" dirty="0" smtClean="0">
              <a:latin typeface="Century Gothic" panose="020B050202020202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altLang="es-CL" sz="1600" dirty="0" smtClean="0">
                <a:latin typeface="Century Gothic" panose="020B0502020202020204" pitchFamily="34" charset="0"/>
              </a:rPr>
              <a:t>Potenciar la </a:t>
            </a:r>
            <a:r>
              <a:rPr lang="es-ES" altLang="es-CL" sz="1600" b="1" dirty="0" smtClean="0">
                <a:latin typeface="Century Gothic" panose="020B0502020202020204" pitchFamily="34" charset="0"/>
              </a:rPr>
              <a:t>necesidad de </a:t>
            </a:r>
            <a:r>
              <a:rPr lang="es-ES" altLang="es-CL" sz="1600" b="1" dirty="0">
                <a:latin typeface="Century Gothic" panose="020B0502020202020204" pitchFamily="34" charset="0"/>
              </a:rPr>
              <a:t>preguntarse y </a:t>
            </a:r>
            <a:r>
              <a:rPr lang="es-ES" altLang="es-CL" sz="1600" b="1" dirty="0" smtClean="0">
                <a:latin typeface="Century Gothic" panose="020B0502020202020204" pitchFamily="34" charset="0"/>
              </a:rPr>
              <a:t>pensar sobre </a:t>
            </a:r>
            <a:r>
              <a:rPr lang="es-ES" altLang="es-CL" sz="1600" b="1" dirty="0">
                <a:latin typeface="Century Gothic" panose="020B0502020202020204" pitchFamily="34" charset="0"/>
              </a:rPr>
              <a:t>el </a:t>
            </a:r>
            <a:r>
              <a:rPr lang="es-ES" altLang="es-CL" sz="1600" b="1" dirty="0" smtClean="0">
                <a:latin typeface="Century Gothic" panose="020B0502020202020204" pitchFamily="34" charset="0"/>
              </a:rPr>
              <a:t>mundo</a:t>
            </a:r>
            <a:r>
              <a:rPr lang="es-ES" altLang="es-CL" sz="1600" dirty="0" smtClean="0">
                <a:latin typeface="Century Gothic" panose="020B0502020202020204" pitchFamily="34" charset="0"/>
              </a:rPr>
              <a:t>;</a:t>
            </a:r>
            <a:r>
              <a:rPr lang="es-ES" altLang="es-CL" sz="1600" dirty="0">
                <a:latin typeface="Century Gothic" panose="020B0502020202020204" pitchFamily="34" charset="0"/>
              </a:rPr>
              <a:t> </a:t>
            </a:r>
            <a:r>
              <a:rPr lang="es-ES" altLang="es-CL" sz="1600" dirty="0" smtClean="0">
                <a:latin typeface="Century Gothic" panose="020B0502020202020204" pitchFamily="34" charset="0"/>
              </a:rPr>
              <a:t>interactuando con y en él, intervenirlo y explicarlo.</a:t>
            </a:r>
          </a:p>
          <a:p>
            <a:pPr algn="ctr">
              <a:lnSpc>
                <a:spcPct val="90000"/>
              </a:lnSpc>
            </a:pPr>
            <a:endParaRPr lang="es-ES" altLang="es-CL" sz="1600" dirty="0" smtClean="0">
              <a:latin typeface="Century Gothic" panose="020B0502020202020204" pitchFamily="34" charset="0"/>
            </a:endParaRPr>
          </a:p>
          <a:p>
            <a:pPr algn="ctr">
              <a:lnSpc>
                <a:spcPct val="90000"/>
              </a:lnSpc>
            </a:pPr>
            <a:endParaRPr lang="es-ES" altLang="es-CL" sz="1600" dirty="0">
              <a:latin typeface="Century Gothic" panose="020B050202020202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19273" y="1554168"/>
            <a:ext cx="179631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/>
            <a:r>
              <a:rPr lang="es-ES_tradnl" altLang="es-CL" sz="16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Socio cultural</a:t>
            </a:r>
            <a:endParaRPr lang="es-ES_tradnl" altLang="es-CL" sz="16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68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55630" y="1592512"/>
            <a:ext cx="8114273" cy="59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alt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Frente a los desafíos planteados, </a:t>
            </a:r>
            <a:r>
              <a:rPr lang="es-ES" altLang="es-CL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ES" alt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modelo de </a:t>
            </a:r>
            <a:r>
              <a:rPr lang="es-ES" altLang="es-CL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ciencia escolar* </a:t>
            </a:r>
            <a:r>
              <a:rPr lang="es-ES" altLang="es-CL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se presenta como una alternativa capaz de compatibilizar: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69077" y="2268406"/>
            <a:ext cx="333644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ES" alt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carácter constructivista del proceso de aprendizaje y la significatividad </a:t>
            </a: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del mismo para contextos, educadores y párvulos heterogéneos.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616906" y="2268406"/>
            <a:ext cx="395299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ES" alt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carácter teórico normativo de las ciencias </a:t>
            </a: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(desde esta </a:t>
            </a:r>
            <a:r>
              <a:rPr lang="es-ES" alt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perspectiva, el </a:t>
            </a: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mundo funciona de una cierta manera, que es lo que los alumnos deben aprender en su formación).</a:t>
            </a:r>
          </a:p>
        </p:txBody>
      </p:sp>
      <p:sp>
        <p:nvSpPr>
          <p:cNvPr id="7" name="Cruz 6"/>
          <p:cNvSpPr/>
          <p:nvPr/>
        </p:nvSpPr>
        <p:spPr>
          <a:xfrm>
            <a:off x="3966883" y="2647905"/>
            <a:ext cx="279511" cy="295836"/>
          </a:xfrm>
          <a:prstGeom prst="plus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600">
              <a:latin typeface="Century Gothic" panose="020B0502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615256" y="3611614"/>
            <a:ext cx="3954647" cy="5355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las </a:t>
            </a:r>
            <a:r>
              <a:rPr lang="es-ES" alt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habilidades instrumentales </a:t>
            </a:r>
            <a:r>
              <a:rPr lang="es-ES" altLang="es-CL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básicas de razonamiento y </a:t>
            </a:r>
            <a:r>
              <a:rPr lang="es-ES" alt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comunicación</a:t>
            </a:r>
            <a:endParaRPr lang="es-ES" altLang="es-CL" sz="16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09283" y="4362207"/>
            <a:ext cx="8431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CL" sz="14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*La ciencia escolar se configura como un </a:t>
            </a:r>
            <a:r>
              <a:rPr lang="es-ES" altLang="es-CL" sz="1400" b="1" i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acercamiento, desde </a:t>
            </a:r>
            <a:r>
              <a:rPr lang="es-ES" altLang="es-CL" sz="14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ES" altLang="es-CL" sz="1400" b="1" i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“saber erudito” </a:t>
            </a:r>
            <a:r>
              <a:rPr lang="es-ES" altLang="es-CL" sz="14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al </a:t>
            </a:r>
            <a:r>
              <a:rPr lang="es-ES" altLang="es-CL" sz="1400" b="1" i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“saber enseñable” </a:t>
            </a:r>
            <a:r>
              <a:rPr lang="es-ES" altLang="es-CL" sz="14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en contextos pedagógicos</a:t>
            </a:r>
            <a:r>
              <a:rPr lang="es-ES" altLang="es-CL" sz="1400" b="1" i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, contribuyendo a la </a:t>
            </a:r>
            <a:r>
              <a:rPr lang="es-ES" altLang="es-CL" sz="14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formación de ciudadanos alfabetizados científicamente, a partir del trabajo con los temas y problemas socialmente relevantes.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469077" y="3597483"/>
            <a:ext cx="3336440" cy="5355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" alt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</a:t>
            </a:r>
            <a:r>
              <a:rPr lang="es-ES" alt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ompetencias </a:t>
            </a:r>
            <a:r>
              <a:rPr lang="es-ES" altLang="es-CL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 pensamiento </a:t>
            </a:r>
            <a:r>
              <a:rPr lang="es-ES" altLang="es-CL" sz="1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científico </a:t>
            </a:r>
            <a:r>
              <a:rPr lang="es-ES" altLang="es-CL" sz="16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(CPC).</a:t>
            </a:r>
            <a:endParaRPr lang="es-ES" altLang="es-CL" sz="16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Cruz 12"/>
          <p:cNvSpPr/>
          <p:nvPr/>
        </p:nvSpPr>
        <p:spPr>
          <a:xfrm>
            <a:off x="3966883" y="3714580"/>
            <a:ext cx="279511" cy="295836"/>
          </a:xfrm>
          <a:prstGeom prst="plus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600">
              <a:latin typeface="Century Gothic" panose="020B0502020202020204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71452" y="121024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Un </a:t>
            </a:r>
            <a:r>
              <a:rPr lang="es-CL" altLang="es-CL" sz="2200" dirty="0">
                <a:solidFill>
                  <a:srgbClr val="29C7FF"/>
                </a:solidFill>
              </a:rPr>
              <a:t>acercamiento al modelo de Ciencia Escolar</a:t>
            </a:r>
          </a:p>
          <a:p>
            <a:pPr algn="l"/>
            <a:r>
              <a:rPr lang="es-ES" altLang="es-CL" sz="2200" dirty="0">
                <a:solidFill>
                  <a:srgbClr val="29C7FF"/>
                </a:solidFill>
              </a:rPr>
              <a:t>(Izquierdo et al., 1999)</a:t>
            </a:r>
          </a:p>
        </p:txBody>
      </p:sp>
    </p:spTree>
    <p:extLst>
      <p:ext uri="{BB962C8B-B14F-4D97-AF65-F5344CB8AC3E}">
        <p14:creationId xmlns:p14="http://schemas.microsoft.com/office/powerpoint/2010/main" val="3504836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48765" y="1730589"/>
            <a:ext cx="8695209" cy="268425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" altLang="es-CL" sz="20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Características distintivas del modelo de </a:t>
            </a:r>
            <a:r>
              <a:rPr lang="es-ES" altLang="es-CL" sz="2000" b="1" i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ciencia escolar*</a:t>
            </a:r>
            <a:r>
              <a:rPr lang="es-ES" altLang="es-CL" sz="20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:</a:t>
            </a:r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CL" sz="20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 Ciencia. </a:t>
            </a: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 ciudadanía, valores, cultura y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emociones.</a:t>
            </a:r>
            <a:endParaRPr lang="es-ES" altLang="es-CL" sz="18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 desarrolla en un ámbito de actividad científica, el de la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enseñanza.</a:t>
            </a:r>
            <a:endParaRPr lang="es-ES" altLang="es-CL" sz="18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 experimental y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argumentativa.</a:t>
            </a:r>
            <a:endParaRPr lang="es-ES" altLang="es-CL" sz="18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 racional y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razonable.</a:t>
            </a:r>
            <a:endParaRPr lang="es-ES" altLang="es-CL" sz="18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42913" indent="-361950" algn="just" eaLnBrk="1" hangingPunct="1">
              <a:lnSpc>
                <a:spcPct val="90000"/>
              </a:lnSpc>
              <a:buClr>
                <a:srgbClr val="29C7FF"/>
              </a:buClr>
              <a:buFont typeface="Wingdings" panose="05000000000000000000" pitchFamily="2" charset="2"/>
              <a:buChar char="§"/>
            </a:pPr>
            <a:r>
              <a:rPr lang="es-ES" altLang="es-CL" sz="1800" kern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Proporciona autonomía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para </a:t>
            </a:r>
            <a:r>
              <a:rPr lang="es-ES" altLang="es-CL" sz="1800" kern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pensar y decidir.</a:t>
            </a:r>
            <a:endParaRPr lang="es-ES" altLang="es-CL" sz="1800" kern="12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3070" y="4521930"/>
            <a:ext cx="84716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CL" sz="1600" b="1" i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* En cuanto concepto valioso para el desarrollo de esta investigación, el modelo de Ciencia Escolar requiere una remirada, desde el campo profesional del Educación </a:t>
            </a:r>
            <a:r>
              <a:rPr lang="es-ES" altLang="es-CL" sz="1600" b="1" i="1" dirty="0" err="1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Parvularia</a:t>
            </a:r>
            <a:r>
              <a:rPr lang="es-ES" altLang="es-CL" sz="1600" b="1" i="1" dirty="0" smtClean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 y su lenguaje propio.</a:t>
            </a:r>
            <a:endParaRPr lang="es-CL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1452" y="121024"/>
            <a:ext cx="7019365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Un </a:t>
            </a:r>
            <a:r>
              <a:rPr lang="es-CL" altLang="es-CL" sz="2200" dirty="0">
                <a:solidFill>
                  <a:srgbClr val="29C7FF"/>
                </a:solidFill>
              </a:rPr>
              <a:t>acercamiento al modelo de Ciencia Escolar</a:t>
            </a:r>
          </a:p>
          <a:p>
            <a:pPr algn="l"/>
            <a:r>
              <a:rPr lang="es-ES" altLang="es-CL" sz="2200" dirty="0">
                <a:solidFill>
                  <a:srgbClr val="29C7FF"/>
                </a:solidFill>
              </a:rPr>
              <a:t>(Izquierdo et al., 1999)</a:t>
            </a:r>
          </a:p>
        </p:txBody>
      </p:sp>
    </p:spTree>
    <p:extLst>
      <p:ext uri="{BB962C8B-B14F-4D97-AF65-F5344CB8AC3E}">
        <p14:creationId xmlns:p14="http://schemas.microsoft.com/office/powerpoint/2010/main" val="757404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8591" y="121024"/>
            <a:ext cx="6900863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La enseñanza de las ciencias </a:t>
            </a:r>
            <a:endParaRPr lang="es-CL" altLang="es-CL" sz="2200" dirty="0" smtClean="0">
              <a:solidFill>
                <a:srgbClr val="29C7FF"/>
              </a:solidFill>
            </a:endParaRPr>
          </a:p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en </a:t>
            </a:r>
            <a:r>
              <a:rPr lang="es-CL" altLang="es-CL" sz="2200" dirty="0" smtClean="0">
                <a:solidFill>
                  <a:srgbClr val="29C7FF"/>
                </a:solidFill>
              </a:rPr>
              <a:t>las primeras </a:t>
            </a:r>
            <a:r>
              <a:rPr lang="es-CL" altLang="es-CL" sz="2200" dirty="0" smtClean="0">
                <a:solidFill>
                  <a:srgbClr val="29C7FF"/>
                </a:solidFill>
              </a:rPr>
              <a:t>edades</a:t>
            </a:r>
          </a:p>
          <a:p>
            <a:pPr algn="l"/>
            <a:r>
              <a:rPr lang="es-CL" altLang="es-CL" sz="2200" dirty="0" smtClean="0">
                <a:solidFill>
                  <a:srgbClr val="0070C0"/>
                </a:solidFill>
              </a:rPr>
              <a:t>Posición actual </a:t>
            </a:r>
            <a:endParaRPr lang="es-ES" altLang="es-CL" sz="2200" dirty="0">
              <a:solidFill>
                <a:srgbClr val="0070C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599" y="5375820"/>
            <a:ext cx="8686800" cy="147732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UNESCO,</a:t>
            </a:r>
            <a:r>
              <a:rPr kumimoji="0" lang="es-CL" altLang="es-C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en la Conferencia Mundial sobre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la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ciencia para el Siglo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XXI,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señaló que “para que un país tenga la capacidad de abastecer las necesidades básicas de su población, la </a:t>
            </a:r>
            <a:r>
              <a:rPr kumimoji="0" lang="es-CL" alt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educación en ciencia y tecnología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 es una </a:t>
            </a:r>
            <a:r>
              <a:rPr kumimoji="0" lang="es-CL" alt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necesidad irreducible 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para lo cual </a:t>
            </a:r>
            <a:r>
              <a:rPr kumimoji="0" lang="es-CL" alt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el profesorado de educación </a:t>
            </a:r>
            <a:r>
              <a:rPr kumimoji="0" lang="es-CL" altLang="es-CL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parvularia</a:t>
            </a:r>
            <a:r>
              <a:rPr kumimoji="0" lang="es-CL" alt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 debería estar preparado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” (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  <a:hlinkClick r:id="rId4" tooltip="UNESCO-ICSU, 1999 #24"/>
              </a:rPr>
              <a:t>UNESCO-ICSU, 1999</a:t>
            </a:r>
            <a:r>
              <a:rPr kumimoji="0" lang="es-CL" alt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). </a:t>
            </a:r>
            <a:endParaRPr kumimoji="0" lang="es-CL" altLang="es-C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8599" y="1477952"/>
            <a:ext cx="8686800" cy="120032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La enseñanza de las </a:t>
            </a:r>
            <a:r>
              <a:rPr lang="es-MX" altLang="es-CL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CCNN 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en la primera infancia ha dejado de verse como un excentricismo o una sofisticación propia de propuestas o contextos que buscan diferenciarse (</a:t>
            </a:r>
            <a:r>
              <a:rPr lang="es-MX" altLang="es-CL" dirty="0" err="1">
                <a:latin typeface="Century Gothic" panose="020B0502020202020204" pitchFamily="34" charset="0"/>
                <a:cs typeface="Arial" panose="020B0604020202020204" pitchFamily="34" charset="0"/>
                <a:hlinkClick r:id="rId5" tooltip="Alvestad, 2011 #13"/>
              </a:rPr>
              <a:t>Alvestad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  <a:hlinkClick r:id="rId5" tooltip="Alvestad, 2011 #13"/>
              </a:rPr>
              <a:t>, 2011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; </a:t>
            </a:r>
            <a:r>
              <a:rPr lang="es-MX" altLang="es-CL" dirty="0" err="1">
                <a:latin typeface="Century Gothic" panose="020B0502020202020204" pitchFamily="34" charset="0"/>
                <a:cs typeface="Arial" panose="020B0604020202020204" pitchFamily="34" charset="0"/>
                <a:hlinkClick r:id="rId6" tooltip="Musatti, 2010 #10"/>
              </a:rPr>
              <a:t>Musatti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  <a:hlinkClick r:id="rId6" tooltip="Musatti, 2010 #10"/>
              </a:rPr>
              <a:t> &amp; </a:t>
            </a:r>
            <a:r>
              <a:rPr lang="es-MX" altLang="es-CL" dirty="0" err="1">
                <a:latin typeface="Century Gothic" panose="020B0502020202020204" pitchFamily="34" charset="0"/>
                <a:cs typeface="Arial" panose="020B0604020202020204" pitchFamily="34" charset="0"/>
                <a:hlinkClick r:id="rId6" tooltip="Musatti, 2010 #10"/>
              </a:rPr>
              <a:t>Picchio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  <a:hlinkClick r:id="rId6" tooltip="Musatti, 2010 #10"/>
              </a:rPr>
              <a:t>, 2010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).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28599" y="3011031"/>
            <a:ext cx="8686800" cy="203132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CL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Hoy se 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hace evidente </a:t>
            </a:r>
            <a:r>
              <a:rPr lang="es-MX" altLang="es-CL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que 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responde a un imperativo ético que emana desde la </a:t>
            </a:r>
            <a:r>
              <a:rPr lang="es-MX" altLang="es-CL" b="1" dirty="0">
                <a:latin typeface="Century Gothic" panose="020B0502020202020204" pitchFamily="34" charset="0"/>
                <a:cs typeface="Arial" panose="020B0604020202020204" pitchFamily="34" charset="0"/>
              </a:rPr>
              <a:t>concepción de los niños y niñas como ciudadanos </a:t>
            </a:r>
            <a:r>
              <a:rPr lang="es-MX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(sujetos de derecho) y de la </a:t>
            </a:r>
            <a:r>
              <a:rPr lang="es-MX" altLang="es-CL" b="1" dirty="0">
                <a:latin typeface="Century Gothic" panose="020B0502020202020204" pitchFamily="34" charset="0"/>
                <a:cs typeface="Arial" panose="020B0604020202020204" pitchFamily="34" charset="0"/>
              </a:rPr>
              <a:t>ciencia como </a:t>
            </a:r>
            <a:r>
              <a:rPr lang="es-CL" altLang="es-CL" b="1" dirty="0">
                <a:latin typeface="Century Gothic" panose="020B0502020202020204" pitchFamily="34" charset="0"/>
                <a:cs typeface="Arial" panose="020B0604020202020204" pitchFamily="34" charset="0"/>
              </a:rPr>
              <a:t>parte integrante de nuestra cultura</a:t>
            </a:r>
            <a:r>
              <a:rPr lang="es-CL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, - “actividad humana clave; creación de la humanidad y al servicio de la humanidad” (</a:t>
            </a:r>
            <a:r>
              <a:rPr lang="es-CL" altLang="es-CL" dirty="0">
                <a:latin typeface="Century Gothic" panose="020B0502020202020204" pitchFamily="34" charset="0"/>
                <a:cs typeface="Arial" panose="020B0604020202020204" pitchFamily="34" charset="0"/>
                <a:hlinkClick r:id="rId7" tooltip="Quintanilla, 2011 #22"/>
              </a:rPr>
              <a:t>Quintanilla, Orellana, &amp; Daza, </a:t>
            </a:r>
            <a:r>
              <a:rPr lang="es-CL" altLang="es-CL" dirty="0" smtClean="0">
                <a:latin typeface="Century Gothic" panose="020B0502020202020204" pitchFamily="34" charset="0"/>
                <a:cs typeface="Arial" panose="020B0604020202020204" pitchFamily="34" charset="0"/>
                <a:hlinkClick r:id="rId7" tooltip="Quintanilla, 2011 #22"/>
              </a:rPr>
              <a:t>2011</a:t>
            </a:r>
            <a:r>
              <a:rPr lang="es-CL" altLang="es-CL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 o </a:t>
            </a:r>
            <a:r>
              <a:rPr lang="es-CL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como instrumento para conocer, comprender, apreciar y vivir en nuestro mundo (</a:t>
            </a:r>
            <a:r>
              <a:rPr lang="es-CL" altLang="es-CL" dirty="0" err="1">
                <a:latin typeface="Century Gothic" panose="020B0502020202020204" pitchFamily="34" charset="0"/>
                <a:cs typeface="Arial" panose="020B0604020202020204" pitchFamily="34" charset="0"/>
                <a:hlinkClick r:id="rId8" tooltip="Woodhead, 2005 #2"/>
              </a:rPr>
              <a:t>Woodhead</a:t>
            </a:r>
            <a:r>
              <a:rPr lang="es-CL" altLang="es-CL" dirty="0">
                <a:latin typeface="Century Gothic" panose="020B0502020202020204" pitchFamily="34" charset="0"/>
                <a:cs typeface="Arial" panose="020B0604020202020204" pitchFamily="34" charset="0"/>
                <a:hlinkClick r:id="rId8" tooltip="Woodhead, 2005 #2"/>
              </a:rPr>
              <a:t>, 2005</a:t>
            </a:r>
            <a:r>
              <a:rPr lang="es-CL" altLang="es-CL" dirty="0">
                <a:latin typeface="Century Gothic" panose="020B0502020202020204" pitchFamily="34" charset="0"/>
                <a:cs typeface="Arial" panose="020B0604020202020204" pitchFamily="34" charset="0"/>
              </a:rPr>
              <a:t>). </a:t>
            </a:r>
            <a:endParaRPr lang="es-CL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751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8599" y="147480"/>
            <a:ext cx="6900863" cy="1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B0F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189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37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566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754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La enseñanza de las ciencias </a:t>
            </a:r>
            <a:endParaRPr lang="es-CL" altLang="es-CL" sz="2200" dirty="0" smtClean="0">
              <a:solidFill>
                <a:srgbClr val="29C7FF"/>
              </a:solidFill>
            </a:endParaRPr>
          </a:p>
          <a:p>
            <a:pPr algn="l"/>
            <a:r>
              <a:rPr lang="es-CL" altLang="es-CL" sz="2200" dirty="0" smtClean="0">
                <a:solidFill>
                  <a:srgbClr val="29C7FF"/>
                </a:solidFill>
              </a:rPr>
              <a:t>en </a:t>
            </a:r>
            <a:r>
              <a:rPr lang="es-CL" altLang="es-CL" sz="2200" dirty="0" smtClean="0">
                <a:solidFill>
                  <a:srgbClr val="29C7FF"/>
                </a:solidFill>
              </a:rPr>
              <a:t>las primeras </a:t>
            </a:r>
            <a:r>
              <a:rPr lang="es-CL" altLang="es-CL" sz="2200" dirty="0" smtClean="0">
                <a:solidFill>
                  <a:srgbClr val="29C7FF"/>
                </a:solidFill>
              </a:rPr>
              <a:t>edades</a:t>
            </a:r>
          </a:p>
          <a:p>
            <a:pPr algn="l"/>
            <a:r>
              <a:rPr lang="es-CL" altLang="es-CL" sz="2200" dirty="0" smtClean="0">
                <a:solidFill>
                  <a:srgbClr val="0070C0"/>
                </a:solidFill>
              </a:rPr>
              <a:t>Requerimientos y capacidades de educadores</a:t>
            </a:r>
            <a:endParaRPr lang="es-ES" altLang="es-CL" sz="2200" dirty="0">
              <a:solidFill>
                <a:srgbClr val="0070C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599" y="4331225"/>
            <a:ext cx="8686800" cy="113877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sz="1700" dirty="0">
                <a:latin typeface="Century Gothic" panose="020B0502020202020204" pitchFamily="34" charset="0"/>
              </a:rPr>
              <a:t>L</a:t>
            </a:r>
            <a:r>
              <a:rPr lang="es-CL" sz="1700" dirty="0" smtClean="0">
                <a:latin typeface="Century Gothic" panose="020B0502020202020204" pitchFamily="34" charset="0"/>
              </a:rPr>
              <a:t>a </a:t>
            </a:r>
            <a:r>
              <a:rPr lang="es-CL" sz="1700" dirty="0">
                <a:latin typeface="Century Gothic" panose="020B0502020202020204" pitchFamily="34" charset="0"/>
              </a:rPr>
              <a:t>escasa investigación en el nivel que nos ocupa, </a:t>
            </a:r>
            <a:r>
              <a:rPr lang="es-CL" sz="1700" dirty="0" smtClean="0">
                <a:latin typeface="Century Gothic" panose="020B0502020202020204" pitchFamily="34" charset="0"/>
              </a:rPr>
              <a:t>reporta en los </a:t>
            </a:r>
            <a:r>
              <a:rPr lang="es-CL" sz="1700" b="1" dirty="0">
                <a:latin typeface="Century Gothic" panose="020B0502020202020204" pitchFamily="34" charset="0"/>
              </a:rPr>
              <a:t>educadores </a:t>
            </a:r>
            <a:r>
              <a:rPr lang="es-CL" sz="1700" b="1" dirty="0" smtClean="0">
                <a:latin typeface="Century Gothic" panose="020B0502020202020204" pitchFamily="34" charset="0"/>
              </a:rPr>
              <a:t>falta </a:t>
            </a:r>
            <a:r>
              <a:rPr lang="es-CL" sz="1700" b="1" dirty="0">
                <a:latin typeface="Century Gothic" panose="020B0502020202020204" pitchFamily="34" charset="0"/>
              </a:rPr>
              <a:t>de </a:t>
            </a:r>
            <a:r>
              <a:rPr lang="es-CL" sz="1700" b="1" dirty="0" smtClean="0">
                <a:latin typeface="Century Gothic" panose="020B0502020202020204" pitchFamily="34" charset="0"/>
              </a:rPr>
              <a:t>conocimiento </a:t>
            </a:r>
            <a:r>
              <a:rPr lang="es-CL" sz="1700" dirty="0">
                <a:latin typeface="Century Gothic" panose="020B0502020202020204" pitchFamily="34" charset="0"/>
              </a:rPr>
              <a:t>de los contenidos, uso de </a:t>
            </a:r>
            <a:r>
              <a:rPr lang="es-CL" sz="1700" b="1" dirty="0">
                <a:latin typeface="Century Gothic" panose="020B0502020202020204" pitchFamily="34" charset="0"/>
              </a:rPr>
              <a:t>lenguaje </a:t>
            </a:r>
            <a:r>
              <a:rPr lang="es-CL" sz="1700" b="1" dirty="0" smtClean="0">
                <a:latin typeface="Century Gothic" panose="020B0502020202020204" pitchFamily="34" charset="0"/>
              </a:rPr>
              <a:t>ingenuo </a:t>
            </a:r>
            <a:r>
              <a:rPr lang="es-CL" sz="1700" dirty="0">
                <a:latin typeface="Century Gothic" panose="020B0502020202020204" pitchFamily="34" charset="0"/>
              </a:rPr>
              <a:t>y </a:t>
            </a:r>
            <a:r>
              <a:rPr lang="es-CL" sz="1700" b="1" dirty="0">
                <a:latin typeface="Century Gothic" panose="020B0502020202020204" pitchFamily="34" charset="0"/>
              </a:rPr>
              <a:t>errores conceptuales </a:t>
            </a:r>
            <a:r>
              <a:rPr lang="es-CL" sz="1700" dirty="0">
                <a:latin typeface="Century Gothic" panose="020B0502020202020204" pitchFamily="34" charset="0"/>
              </a:rPr>
              <a:t>de base, que muestran que no existe un dominio apropiado de </a:t>
            </a:r>
            <a:r>
              <a:rPr lang="es-CL" sz="1700" dirty="0" smtClean="0">
                <a:latin typeface="Century Gothic" panose="020B0502020202020204" pitchFamily="34" charset="0"/>
              </a:rPr>
              <a:t>éstos (</a:t>
            </a:r>
            <a:r>
              <a:rPr lang="es-CL" sz="1700" dirty="0" smtClean="0">
                <a:latin typeface="Century Gothic" panose="020B0502020202020204" pitchFamily="34" charset="0"/>
                <a:hlinkClick r:id="rId4" action="ppaction://hlinkfile" tooltip="OREALC-UNESCO, 2004 #38"/>
              </a:rPr>
              <a:t>OREALC-UNESCO</a:t>
            </a:r>
            <a:r>
              <a:rPr lang="es-CL" sz="1700" dirty="0">
                <a:latin typeface="Century Gothic" panose="020B0502020202020204" pitchFamily="34" charset="0"/>
                <a:hlinkClick r:id="rId4" action="ppaction://hlinkfile" tooltip="OREALC-UNESCO, 2004 #38"/>
              </a:rPr>
              <a:t>, 2004</a:t>
            </a:r>
            <a:r>
              <a:rPr lang="es-CL" sz="1700" dirty="0">
                <a:latin typeface="Century Gothic" panose="020B0502020202020204" pitchFamily="34" charset="0"/>
              </a:rPr>
              <a:t>). </a:t>
            </a:r>
            <a:endParaRPr lang="es-CL" sz="1700" dirty="0" smtClean="0">
              <a:latin typeface="Century Gothic" panose="020B0502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8599" y="1529786"/>
            <a:ext cx="8686800" cy="14003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sz="1700" dirty="0">
                <a:latin typeface="Century Gothic" panose="020B0502020202020204" pitchFamily="34" charset="0"/>
              </a:rPr>
              <a:t>L</a:t>
            </a:r>
            <a:r>
              <a:rPr lang="es-CL" sz="1700" dirty="0" smtClean="0">
                <a:latin typeface="Century Gothic" panose="020B0502020202020204" pitchFamily="34" charset="0"/>
              </a:rPr>
              <a:t>a </a:t>
            </a:r>
            <a:r>
              <a:rPr lang="es-CL" sz="1700" dirty="0" smtClean="0">
                <a:latin typeface="Century Gothic" panose="020B0502020202020204" pitchFamily="34" charset="0"/>
              </a:rPr>
              <a:t>EDP, </a:t>
            </a:r>
            <a:r>
              <a:rPr lang="es-CL" sz="1700" dirty="0">
                <a:latin typeface="Century Gothic" panose="020B0502020202020204" pitchFamily="34" charset="0"/>
              </a:rPr>
              <a:t>como el primer </a:t>
            </a:r>
            <a:r>
              <a:rPr lang="es-CL" sz="1700" dirty="0" smtClean="0">
                <a:latin typeface="Century Gothic" panose="020B0502020202020204" pitchFamily="34" charset="0"/>
              </a:rPr>
              <a:t>eslabón </a:t>
            </a:r>
            <a:r>
              <a:rPr lang="es-CL" sz="1700" dirty="0">
                <a:latin typeface="Century Gothic" panose="020B0502020202020204" pitchFamily="34" charset="0"/>
              </a:rPr>
              <a:t>para aprender a fascinarse con el mundo que nos rodea, requiere </a:t>
            </a:r>
            <a:r>
              <a:rPr lang="es-CL" sz="1700" b="1" dirty="0" smtClean="0">
                <a:latin typeface="Century Gothic" panose="020B0502020202020204" pitchFamily="34" charset="0"/>
              </a:rPr>
              <a:t>aportar mediaciones de </a:t>
            </a:r>
            <a:r>
              <a:rPr lang="es-CL" sz="1700" b="1" dirty="0">
                <a:latin typeface="Century Gothic" panose="020B0502020202020204" pitchFamily="34" charset="0"/>
              </a:rPr>
              <a:t>calidad </a:t>
            </a:r>
            <a:r>
              <a:rPr lang="es-CL" sz="1700" dirty="0">
                <a:latin typeface="Century Gothic" panose="020B0502020202020204" pitchFamily="34" charset="0"/>
              </a:rPr>
              <a:t>en este período </a:t>
            </a:r>
            <a:r>
              <a:rPr lang="es-CL" sz="1700" dirty="0" smtClean="0">
                <a:latin typeface="Century Gothic" panose="020B0502020202020204" pitchFamily="34" charset="0"/>
              </a:rPr>
              <a:t>que son </a:t>
            </a:r>
            <a:r>
              <a:rPr lang="es-CL" sz="1700" dirty="0">
                <a:latin typeface="Century Gothic" panose="020B0502020202020204" pitchFamily="34" charset="0"/>
              </a:rPr>
              <a:t>vitales e </a:t>
            </a:r>
            <a:r>
              <a:rPr lang="es-CL" sz="1700" b="1" dirty="0">
                <a:latin typeface="Century Gothic" panose="020B0502020202020204" pitchFamily="34" charset="0"/>
              </a:rPr>
              <a:t>impostergables </a:t>
            </a:r>
            <a:r>
              <a:rPr lang="es-CL" sz="1700" dirty="0">
                <a:latin typeface="Century Gothic" panose="020B0502020202020204" pitchFamily="34" charset="0"/>
              </a:rPr>
              <a:t>para ofrecer desde la primera infancia, </a:t>
            </a:r>
            <a:r>
              <a:rPr lang="es-CL" sz="1700" b="1" dirty="0">
                <a:latin typeface="Century Gothic" panose="020B0502020202020204" pitchFamily="34" charset="0"/>
              </a:rPr>
              <a:t>experiencias científicas</a:t>
            </a:r>
            <a:r>
              <a:rPr lang="es-CL" sz="1700" dirty="0">
                <a:latin typeface="Century Gothic" panose="020B0502020202020204" pitchFamily="34" charset="0"/>
              </a:rPr>
              <a:t>, que favorezcan el aprender el mundo desde esta perspectiva (</a:t>
            </a:r>
            <a:r>
              <a:rPr lang="es-CL" sz="1700" dirty="0">
                <a:latin typeface="Century Gothic" panose="020B0502020202020204" pitchFamily="34" charset="0"/>
                <a:hlinkClick r:id="rId5" action="ppaction://hlinkfile" tooltip="French, 2004 #36"/>
              </a:rPr>
              <a:t>French, 2004</a:t>
            </a:r>
            <a:r>
              <a:rPr lang="es-CL" sz="1700" dirty="0">
                <a:latin typeface="Century Gothic" panose="020B0502020202020204" pitchFamily="34" charset="0"/>
              </a:rPr>
              <a:t>), </a:t>
            </a:r>
            <a:r>
              <a:rPr lang="es-CL" sz="1700" dirty="0" smtClean="0">
                <a:latin typeface="Century Gothic" panose="020B0502020202020204" pitchFamily="34" charset="0"/>
              </a:rPr>
              <a:t>y llegar </a:t>
            </a:r>
            <a:r>
              <a:rPr lang="es-CL" sz="1700" dirty="0">
                <a:latin typeface="Century Gothic" panose="020B0502020202020204" pitchFamily="34" charset="0"/>
              </a:rPr>
              <a:t>a </a:t>
            </a:r>
            <a:r>
              <a:rPr lang="es-CL" sz="1700" b="1" dirty="0">
                <a:latin typeface="Century Gothic" panose="020B0502020202020204" pitchFamily="34" charset="0"/>
              </a:rPr>
              <a:t>“ser letrados en ciencias”</a:t>
            </a:r>
            <a:r>
              <a:rPr lang="es-CL" sz="1700" dirty="0">
                <a:latin typeface="Century Gothic" panose="020B0502020202020204" pitchFamily="34" charset="0"/>
              </a:rPr>
              <a:t>. </a:t>
            </a:r>
            <a:endParaRPr lang="es-CL" sz="1700" dirty="0" smtClean="0"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8599" y="3057785"/>
            <a:ext cx="8686800" cy="113877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sz="1700" dirty="0">
                <a:latin typeface="Century Gothic" panose="020B0502020202020204" pitchFamily="34" charset="0"/>
              </a:rPr>
              <a:t>La enseñanza de las Ciencias Naturales en la primera infancia busca </a:t>
            </a:r>
            <a:r>
              <a:rPr lang="es-CL" sz="1700" b="1" dirty="0">
                <a:latin typeface="Century Gothic" panose="020B0502020202020204" pitchFamily="34" charset="0"/>
              </a:rPr>
              <a:t>promover la alfabetización científica</a:t>
            </a:r>
            <a:r>
              <a:rPr lang="es-CL" sz="1700" dirty="0">
                <a:latin typeface="Century Gothic" panose="020B0502020202020204" pitchFamily="34" charset="0"/>
              </a:rPr>
              <a:t>; lo que implica apreciación de la </a:t>
            </a:r>
            <a:r>
              <a:rPr lang="es-CL" sz="1700" b="1" dirty="0">
                <a:latin typeface="Century Gothic" panose="020B0502020202020204" pitchFamily="34" charset="0"/>
              </a:rPr>
              <a:t>naturaleza</a:t>
            </a:r>
            <a:r>
              <a:rPr lang="es-CL" sz="1700" dirty="0">
                <a:latin typeface="Century Gothic" panose="020B0502020202020204" pitchFamily="34" charset="0"/>
              </a:rPr>
              <a:t>, conocimiento sobre su </a:t>
            </a:r>
            <a:r>
              <a:rPr lang="es-CL" sz="1700" b="1" dirty="0">
                <a:latin typeface="Century Gothic" panose="020B0502020202020204" pitchFamily="34" charset="0"/>
              </a:rPr>
              <a:t>contenido</a:t>
            </a:r>
            <a:r>
              <a:rPr lang="es-CL" sz="1700" dirty="0">
                <a:latin typeface="Century Gothic" panose="020B0502020202020204" pitchFamily="34" charset="0"/>
              </a:rPr>
              <a:t> y comprensión sobre </a:t>
            </a:r>
            <a:r>
              <a:rPr lang="es-CL" sz="1700" b="1" dirty="0">
                <a:latin typeface="Century Gothic" panose="020B0502020202020204" pitchFamily="34" charset="0"/>
              </a:rPr>
              <a:t>cómo se piensa </a:t>
            </a:r>
            <a:r>
              <a:rPr lang="es-CL" sz="1700" dirty="0">
                <a:latin typeface="Century Gothic" panose="020B0502020202020204" pitchFamily="34" charset="0"/>
              </a:rPr>
              <a:t>y se razona sobre la ciencia en esa fase de la vida (</a:t>
            </a:r>
            <a:r>
              <a:rPr lang="es-CL" sz="1700" dirty="0" err="1">
                <a:latin typeface="Century Gothic" panose="020B0502020202020204" pitchFamily="34" charset="0"/>
                <a:hlinkClick r:id="rId6" action="ppaction://hlinkfile" tooltip="Liguori, 2005 #37"/>
              </a:rPr>
              <a:t>Liguori</a:t>
            </a:r>
            <a:r>
              <a:rPr lang="es-CL" sz="1700" dirty="0">
                <a:latin typeface="Century Gothic" panose="020B0502020202020204" pitchFamily="34" charset="0"/>
                <a:hlinkClick r:id="rId6" action="ppaction://hlinkfile" tooltip="Liguori, 2005 #37"/>
              </a:rPr>
              <a:t>, 2005</a:t>
            </a:r>
            <a:r>
              <a:rPr lang="es-CL" sz="1700" dirty="0">
                <a:latin typeface="Century Gothic" panose="020B0502020202020204" pitchFamily="34" charset="0"/>
              </a:rPr>
              <a:t>).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28599" y="5628087"/>
            <a:ext cx="8686800" cy="113877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sz="1700" dirty="0" smtClean="0">
                <a:latin typeface="Century Gothic" panose="020B0502020202020204" pitchFamily="34" charset="0"/>
              </a:rPr>
              <a:t>Así, al ser la formación de los educadores inadecuada o insuficiente </a:t>
            </a:r>
            <a:r>
              <a:rPr lang="es-CL" sz="1700" dirty="0">
                <a:latin typeface="Century Gothic" panose="020B0502020202020204" pitchFamily="34" charset="0"/>
              </a:rPr>
              <a:t>en lo que se refiere a las ciencias naturales y su enseñanza-aprendizaje, </a:t>
            </a:r>
            <a:r>
              <a:rPr lang="es-CL" sz="1700" dirty="0" smtClean="0">
                <a:latin typeface="Century Gothic" panose="020B0502020202020204" pitchFamily="34" charset="0"/>
              </a:rPr>
              <a:t>sus </a:t>
            </a:r>
            <a:r>
              <a:rPr lang="es-CL" sz="1700" b="1" dirty="0" smtClean="0">
                <a:latin typeface="Century Gothic" panose="020B0502020202020204" pitchFamily="34" charset="0"/>
              </a:rPr>
              <a:t>prácticas pedagógicas suelen </a:t>
            </a:r>
            <a:r>
              <a:rPr lang="es-CL" sz="1700" b="1" dirty="0">
                <a:latin typeface="Century Gothic" panose="020B0502020202020204" pitchFamily="34" charset="0"/>
              </a:rPr>
              <a:t>ser </a:t>
            </a:r>
            <a:r>
              <a:rPr lang="es-CL" sz="1700" b="1" dirty="0" smtClean="0">
                <a:latin typeface="Century Gothic" panose="020B0502020202020204" pitchFamily="34" charset="0"/>
              </a:rPr>
              <a:t>débiles e inadecuadas</a:t>
            </a:r>
            <a:r>
              <a:rPr lang="es-CL" sz="1700" dirty="0" smtClean="0">
                <a:latin typeface="Century Gothic" panose="020B0502020202020204" pitchFamily="34" charset="0"/>
              </a:rPr>
              <a:t>, con escasa </a:t>
            </a:r>
            <a:r>
              <a:rPr lang="es-CL" sz="1700" dirty="0">
                <a:latin typeface="Century Gothic" panose="020B0502020202020204" pitchFamily="34" charset="0"/>
              </a:rPr>
              <a:t>consideración a qué y cómo los </a:t>
            </a:r>
            <a:r>
              <a:rPr lang="es-CL" sz="1700" dirty="0" smtClean="0">
                <a:latin typeface="Century Gothic" panose="020B0502020202020204" pitchFamily="34" charset="0"/>
              </a:rPr>
              <a:t>niños aprenden </a:t>
            </a:r>
            <a:r>
              <a:rPr lang="es-CL" sz="1700" dirty="0">
                <a:latin typeface="Century Gothic" panose="020B0502020202020204" pitchFamily="34" charset="0"/>
              </a:rPr>
              <a:t>al respecto (</a:t>
            </a:r>
            <a:r>
              <a:rPr lang="es-CL" sz="1700" dirty="0" err="1">
                <a:latin typeface="Century Gothic" panose="020B0502020202020204" pitchFamily="34" charset="0"/>
                <a:hlinkClick r:id="rId7" action="ppaction://hlinkfile" tooltip="Bowman, 2000 #39"/>
              </a:rPr>
              <a:t>Bowman</a:t>
            </a:r>
            <a:r>
              <a:rPr lang="es-CL" sz="1700" dirty="0">
                <a:latin typeface="Century Gothic" panose="020B0502020202020204" pitchFamily="34" charset="0"/>
                <a:hlinkClick r:id="rId7" action="ppaction://hlinkfile" tooltip="Bowman, 2000 #39"/>
              </a:rPr>
              <a:t>, Donovan, &amp; Burns, 2000</a:t>
            </a:r>
            <a:r>
              <a:rPr lang="es-CL" sz="1700" dirty="0">
                <a:latin typeface="Century Gothic" panose="020B0502020202020204" pitchFamily="34" charset="0"/>
              </a:rPr>
              <a:t>).</a:t>
            </a:r>
            <a:endParaRPr lang="es-CL" altLang="es-CL" sz="17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42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7995</TotalTime>
  <Words>2874</Words>
  <Application>Microsoft Office PowerPoint</Application>
  <PresentationFormat>Presentación en pantalla (4:3)</PresentationFormat>
  <Paragraphs>386</Paragraphs>
  <Slides>30</Slides>
  <Notes>14</Notes>
  <HiddenSlides>2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Palatino Linotype</vt:lpstr>
      <vt:lpstr>Times</vt:lpstr>
      <vt:lpstr>Times New Roman</vt:lpstr>
      <vt:lpstr>Verdana</vt:lpstr>
      <vt:lpstr>Wingdings</vt:lpstr>
      <vt:lpstr>Tema de Office</vt:lpstr>
      <vt:lpstr>1_Blank Presentation</vt:lpstr>
      <vt:lpstr> Identificación y caracterización de las competencias de pensamiento científico de educadores de párvulos en formación: Una contribución fundamental para la educación científica en las primeras edades  Proyecto FONDECYT 1105505 </vt:lpstr>
      <vt:lpstr>Presentación de PowerPoint</vt:lpstr>
      <vt:lpstr>Presentación de PowerPoint</vt:lpstr>
      <vt:lpstr>Presentación de PowerPoint</vt:lpstr>
      <vt:lpstr>Orientaciones teóricas:  Respuestas a una necesidad desde diferentes perspectivas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Metodología</vt:lpstr>
      <vt:lpstr>Técnicas de generación de datos: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Identificación y caracterización de las  competencias de pensamiento científico  de educadores de párvulos en formación: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Cy</dc:creator>
  <cp:lastModifiedBy>Maria Orellana</cp:lastModifiedBy>
  <cp:revision>125</cp:revision>
  <cp:lastPrinted>2016-10-27T11:01:13Z</cp:lastPrinted>
  <dcterms:created xsi:type="dcterms:W3CDTF">2015-04-15T00:16:29Z</dcterms:created>
  <dcterms:modified xsi:type="dcterms:W3CDTF">2016-10-27T19:17:25Z</dcterms:modified>
</cp:coreProperties>
</file>